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4a" ContentType="audio/mp4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9144000" cy="5143500" type="screen16x9"/>
  <p:notesSz cx="6858000" cy="9144000"/>
  <p:embeddedFontLst>
    <p:embeddedFont>
      <p:font typeface="Inter" panose="020B0604020202020204" charset="0"/>
      <p:regular r:id="rId19"/>
      <p:bold r:id="rId20"/>
      <p:italic r:id="rId21"/>
      <p:boldItalic r:id="rId22"/>
    </p:embeddedFont>
    <p:embeddedFont>
      <p:font typeface="Inter SemiBold" panose="020B0604020202020204" charset="0"/>
      <p:regular r:id="rId23"/>
      <p:bold r:id="rId24"/>
      <p:italic r:id="rId25"/>
      <p:boldItalic r:id="rId26"/>
    </p:embeddedFont>
    <p:embeddedFont>
      <p:font typeface="Lexend" panose="020B0604020202020204" charset="0"/>
      <p:regular r:id="rId27"/>
      <p:bold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1728">
          <p15:clr>
            <a:srgbClr val="747775"/>
          </p15:clr>
        </p15:guide>
        <p15:guide id="3" pos="4032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E8E51"/>
    <a:srgbClr val="A784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5" d="100"/>
          <a:sy n="135" d="100"/>
        </p:scale>
        <p:origin x="924" y="120"/>
      </p:cViewPr>
      <p:guideLst>
        <p:guide orient="horz" pos="1620"/>
        <p:guide pos="1728"/>
        <p:guide pos="403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b452b06873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g3b452b06873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3b30f9a483b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8" name="Google Shape;218;g3b30f9a483b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3b30f9a483b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8" name="Google Shape;228;g3b30f9a483b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3b30f9a483b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8" name="Google Shape;238;g3b30f9a483b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3b30f9a483b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8" name="Google Shape;248;g3b30f9a483b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3b30f9a483b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8" name="Google Shape;258;g3b30f9a483b_0_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3b30f9a483b_0_1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7" name="Google Shape;277;g3b30f9a483b_0_1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3b498ca92da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0" name="Google Shape;290;g3b498ca92da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b2f4e3273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8" name="Google Shape;68;g3b2f4e3273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b2f4e32739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2" name="Google Shape;92;g3b2f4e32739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b3d7cab85e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7" name="Google Shape;107;g3b3d7cab85e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b2f4e32739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9" name="Google Shape;139;g3b2f4e32739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3b2f4e32739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2" name="Google Shape;162;g3b2f4e32739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3b30f9a483b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5" name="Google Shape;175;g3b30f9a483b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b30f9a483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6" name="Google Shape;186;g3b30f9a483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3b30f9a483b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8" name="Google Shape;208;g3b30f9a483b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4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5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2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1.png"/><Relationship Id="rId5" Type="http://schemas.openxmlformats.org/officeDocument/2006/relationships/image" Target="../media/image4.jp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5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9.png"/><Relationship Id="rId3" Type="http://schemas.openxmlformats.org/officeDocument/2006/relationships/image" Target="../media/image4.jpg"/><Relationship Id="rId7" Type="http://schemas.openxmlformats.org/officeDocument/2006/relationships/image" Target="../media/image54.png"/><Relationship Id="rId12" Type="http://schemas.openxmlformats.org/officeDocument/2006/relationships/image" Target="../media/image5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11" Type="http://schemas.openxmlformats.org/officeDocument/2006/relationships/image" Target="../media/image57.png"/><Relationship Id="rId5" Type="http://schemas.openxmlformats.org/officeDocument/2006/relationships/image" Target="../media/image12.png"/><Relationship Id="rId10" Type="http://schemas.openxmlformats.org/officeDocument/2006/relationships/image" Target="../media/image56.png"/><Relationship Id="rId4" Type="http://schemas.openxmlformats.org/officeDocument/2006/relationships/image" Target="../media/image11.png"/><Relationship Id="rId9" Type="http://schemas.openxmlformats.org/officeDocument/2006/relationships/image" Target="../media/image5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jp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4.jp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4.jp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2.png"/><Relationship Id="rId15" Type="http://schemas.openxmlformats.org/officeDocument/2006/relationships/image" Target="../media/image26.png"/><Relationship Id="rId10" Type="http://schemas.openxmlformats.org/officeDocument/2006/relationships/image" Target="../media/image21.png"/><Relationship Id="rId4" Type="http://schemas.openxmlformats.org/officeDocument/2006/relationships/image" Target="../media/image11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17" Type="http://schemas.openxmlformats.org/officeDocument/2006/relationships/image" Target="../media/image37.png"/><Relationship Id="rId2" Type="http://schemas.openxmlformats.org/officeDocument/2006/relationships/audio" Target="../media/media1.m4a"/><Relationship Id="rId16" Type="http://schemas.openxmlformats.org/officeDocument/2006/relationships/image" Target="../media/image12.png"/><Relationship Id="rId1" Type="http://schemas.microsoft.com/office/2007/relationships/media" Target="../media/media1.m4a"/><Relationship Id="rId6" Type="http://schemas.openxmlformats.org/officeDocument/2006/relationships/image" Target="../media/image28.jpg"/><Relationship Id="rId11" Type="http://schemas.openxmlformats.org/officeDocument/2006/relationships/image" Target="../media/image33.png"/><Relationship Id="rId5" Type="http://schemas.openxmlformats.org/officeDocument/2006/relationships/image" Target="../media/image4.jpg"/><Relationship Id="rId15" Type="http://schemas.openxmlformats.org/officeDocument/2006/relationships/image" Target="../media/image11.png"/><Relationship Id="rId10" Type="http://schemas.openxmlformats.org/officeDocument/2006/relationships/image" Target="../media/image32.png"/><Relationship Id="rId4" Type="http://schemas.openxmlformats.org/officeDocument/2006/relationships/notesSlide" Target="../notesSlides/notesSlide5.xml"/><Relationship Id="rId9" Type="http://schemas.openxmlformats.org/officeDocument/2006/relationships/image" Target="../media/image31.png"/><Relationship Id="rId14" Type="http://schemas.openxmlformats.org/officeDocument/2006/relationships/image" Target="../media/image3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4.jp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Relationship Id="rId9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4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.jp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12.png"/><Relationship Id="rId10" Type="http://schemas.openxmlformats.org/officeDocument/2006/relationships/image" Target="../media/image47.png"/><Relationship Id="rId4" Type="http://schemas.openxmlformats.org/officeDocument/2006/relationships/image" Target="../media/image11.png"/><Relationship Id="rId9" Type="http://schemas.openxmlformats.org/officeDocument/2006/relationships/image" Target="../media/image4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48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E8E51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4483575" y="645626"/>
            <a:ext cx="1037100" cy="5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fr" sz="13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Your Tech Bootcamp</a:t>
            </a:r>
            <a:endParaRPr sz="13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55" name="Google Shape;55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23323" y="645658"/>
            <a:ext cx="563350" cy="593325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>
            <a:spLocks noGrp="1"/>
          </p:cNvSpPr>
          <p:nvPr>
            <p:ph type="ctrTitle"/>
          </p:nvPr>
        </p:nvSpPr>
        <p:spPr>
          <a:xfrm>
            <a:off x="0" y="1828895"/>
            <a:ext cx="9144000" cy="9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fr" sz="4500">
                <a:solidFill>
                  <a:schemeClr val="accent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126 ans de Jeux Olympiques</a:t>
            </a:r>
            <a:endParaRPr sz="4500">
              <a:solidFill>
                <a:schemeClr val="accent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59" name="Google Shape;59;p13"/>
          <p:cNvSpPr txBox="1"/>
          <p:nvPr/>
        </p:nvSpPr>
        <p:spPr>
          <a:xfrm>
            <a:off x="3875475" y="3963326"/>
            <a:ext cx="1216200" cy="4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125" tIns="72125" rIns="72125" bIns="72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25" dirty="0">
                <a:solidFill>
                  <a:schemeClr val="accent2"/>
                </a:solidFill>
              </a:rPr>
              <a:t>Maxime</a:t>
            </a:r>
            <a:endParaRPr sz="1025" dirty="0">
              <a:solidFill>
                <a:schemeClr val="accent2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25" dirty="0">
                <a:solidFill>
                  <a:schemeClr val="accent2"/>
                </a:solidFill>
              </a:rPr>
              <a:t>BREUILLARD</a:t>
            </a:r>
            <a:endParaRPr sz="1025" dirty="0">
              <a:solidFill>
                <a:schemeClr val="accent2"/>
              </a:solidFill>
            </a:endParaRPr>
          </a:p>
        </p:txBody>
      </p:sp>
      <p:pic>
        <p:nvPicPr>
          <p:cNvPr id="62" name="Google Shape;62;p13" title="1564208038449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18775" y="3233726"/>
            <a:ext cx="729600" cy="7296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65" name="Google Shape;65;p13" title="olympic-games (1)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75000" y="4512562"/>
            <a:ext cx="594001" cy="59400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5096156C-350B-32DD-DAF4-464A0BBCB2DC}"/>
              </a:ext>
            </a:extLst>
          </p:cNvPr>
          <p:cNvSpPr txBox="1"/>
          <p:nvPr/>
        </p:nvSpPr>
        <p:spPr>
          <a:xfrm>
            <a:off x="2286000" y="2419191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150" b="0" dirty="0">
                <a:effectLst/>
              </a:rPr>
              <a:t> </a:t>
            </a:r>
            <a:endParaRPr lang="LID4096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p22" title="360_F_666581036_SfrNrycwJbl4OhDe8zofl3thSGhnGEKq.jpg"/>
          <p:cNvPicPr preferRelativeResize="0"/>
          <p:nvPr/>
        </p:nvPicPr>
        <p:blipFill rotWithShape="1">
          <a:blip r:embed="rId3">
            <a:alphaModFix amt="8000"/>
          </a:blip>
          <a:srcRect l="224" t="15257" r="22303" b="15264"/>
          <a:stretch/>
        </p:blipFill>
        <p:spPr>
          <a:xfrm>
            <a:off x="0" y="573600"/>
            <a:ext cx="8964725" cy="4569900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22"/>
          <p:cNvSpPr txBox="1"/>
          <p:nvPr/>
        </p:nvSpPr>
        <p:spPr>
          <a:xfrm>
            <a:off x="0" y="0"/>
            <a:ext cx="9144000" cy="573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ANALYSE DES ATHLÈTES</a:t>
            </a:r>
            <a:endParaRPr sz="1800" b="1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>
                <a:solidFill>
                  <a:srgbClr val="C0C0C0"/>
                </a:solidFill>
                <a:latin typeface="Inter"/>
                <a:ea typeface="Inter"/>
                <a:cs typeface="Inter"/>
                <a:sym typeface="Inter"/>
              </a:rPr>
              <a:t>DU SPORT AMATEUR AU SPORT DE HAUT NIVEAU</a:t>
            </a:r>
            <a:endParaRPr b="1">
              <a:solidFill>
                <a:srgbClr val="C0C0C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222" name="Google Shape;222;p22"/>
          <p:cNvPicPr preferRelativeResize="0"/>
          <p:nvPr/>
        </p:nvPicPr>
        <p:blipFill rotWithShape="1">
          <a:blip r:embed="rId4">
            <a:alphaModFix/>
          </a:blip>
          <a:srcRect l="737" t="13279" r="895" b="935"/>
          <a:stretch/>
        </p:blipFill>
        <p:spPr>
          <a:xfrm>
            <a:off x="882000" y="812731"/>
            <a:ext cx="7380000" cy="3888000"/>
          </a:xfrm>
          <a:prstGeom prst="roundRect">
            <a:avLst>
              <a:gd name="adj" fmla="val 5024"/>
            </a:avLst>
          </a:prstGeom>
          <a:noFill/>
          <a:ln>
            <a:noFill/>
          </a:ln>
        </p:spPr>
      </p:pic>
      <p:pic>
        <p:nvPicPr>
          <p:cNvPr id="223" name="Google Shape;223;p22" title="2021_anneaux_olympiques_png_transparent_20210724_1834024954.png"/>
          <p:cNvPicPr preferRelativeResize="0"/>
          <p:nvPr/>
        </p:nvPicPr>
        <p:blipFill rotWithShape="1">
          <a:blip r:embed="rId5">
            <a:alphaModFix/>
          </a:blip>
          <a:srcRect l="8120" t="21826" r="7986" b="22179"/>
          <a:stretch/>
        </p:blipFill>
        <p:spPr>
          <a:xfrm>
            <a:off x="8368108" y="4732428"/>
            <a:ext cx="763333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2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13025" y="4732424"/>
            <a:ext cx="538144" cy="3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22"/>
          <p:cNvSpPr txBox="1">
            <a:spLocks noGrp="1"/>
          </p:cNvSpPr>
          <p:nvPr>
            <p:ph type="sldNum" idx="12"/>
          </p:nvPr>
        </p:nvSpPr>
        <p:spPr>
          <a:xfrm>
            <a:off x="8689525" y="90000"/>
            <a:ext cx="3615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>
                <a:solidFill>
                  <a:srgbClr val="A78442"/>
                </a:solidFill>
              </a:rPr>
              <a:t>10</a:t>
            </a:fld>
            <a:endParaRPr>
              <a:solidFill>
                <a:srgbClr val="A7844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Google Shape;230;p23" title="360_F_666581036_SfrNrycwJbl4OhDe8zofl3thSGhnGEKq.jpg"/>
          <p:cNvPicPr preferRelativeResize="0"/>
          <p:nvPr/>
        </p:nvPicPr>
        <p:blipFill rotWithShape="1">
          <a:blip r:embed="rId3">
            <a:alphaModFix amt="8000"/>
          </a:blip>
          <a:srcRect l="224" t="15257" r="22303" b="15264"/>
          <a:stretch/>
        </p:blipFill>
        <p:spPr>
          <a:xfrm>
            <a:off x="0" y="573600"/>
            <a:ext cx="8964725" cy="4569900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23"/>
          <p:cNvSpPr txBox="1"/>
          <p:nvPr/>
        </p:nvSpPr>
        <p:spPr>
          <a:xfrm>
            <a:off x="0" y="0"/>
            <a:ext cx="9144000" cy="573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ANALYSE DES DISCIPLINES</a:t>
            </a:r>
            <a:endParaRPr sz="1800" b="1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>
                <a:solidFill>
                  <a:srgbClr val="C0C0C0"/>
                </a:solidFill>
                <a:latin typeface="Inter"/>
                <a:ea typeface="Inter"/>
                <a:cs typeface="Inter"/>
                <a:sym typeface="Inter"/>
              </a:rPr>
              <a:t>ENTRE SPÉCIALISATION SPORTIVE ET ÉQUITÉ DE GENRE</a:t>
            </a:r>
            <a:endParaRPr b="1">
              <a:solidFill>
                <a:srgbClr val="C0C0C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232" name="Google Shape;232;p23"/>
          <p:cNvPicPr preferRelativeResize="0"/>
          <p:nvPr/>
        </p:nvPicPr>
        <p:blipFill rotWithShape="1">
          <a:blip r:embed="rId4">
            <a:alphaModFix/>
          </a:blip>
          <a:srcRect l="737" t="13615" r="895" b="804"/>
          <a:stretch/>
        </p:blipFill>
        <p:spPr>
          <a:xfrm>
            <a:off x="882000" y="805095"/>
            <a:ext cx="7380000" cy="3888000"/>
          </a:xfrm>
          <a:prstGeom prst="roundRect">
            <a:avLst>
              <a:gd name="adj" fmla="val 5241"/>
            </a:avLst>
          </a:prstGeom>
          <a:noFill/>
          <a:ln>
            <a:noFill/>
          </a:ln>
        </p:spPr>
      </p:pic>
      <p:pic>
        <p:nvPicPr>
          <p:cNvPr id="233" name="Google Shape;233;p23" title="2021_anneaux_olympiques_png_transparent_20210724_1834024954.png"/>
          <p:cNvPicPr preferRelativeResize="0"/>
          <p:nvPr/>
        </p:nvPicPr>
        <p:blipFill rotWithShape="1">
          <a:blip r:embed="rId5">
            <a:alphaModFix/>
          </a:blip>
          <a:srcRect l="8120" t="21826" r="7986" b="22179"/>
          <a:stretch/>
        </p:blipFill>
        <p:spPr>
          <a:xfrm>
            <a:off x="8368108" y="4732428"/>
            <a:ext cx="763333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2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13025" y="4732424"/>
            <a:ext cx="538144" cy="3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23"/>
          <p:cNvSpPr txBox="1">
            <a:spLocks noGrp="1"/>
          </p:cNvSpPr>
          <p:nvPr>
            <p:ph type="sldNum" idx="12"/>
          </p:nvPr>
        </p:nvSpPr>
        <p:spPr>
          <a:xfrm>
            <a:off x="8689525" y="90000"/>
            <a:ext cx="3615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>
                <a:solidFill>
                  <a:srgbClr val="A78442"/>
                </a:solidFill>
              </a:rPr>
              <a:t>11</a:t>
            </a:fld>
            <a:endParaRPr>
              <a:solidFill>
                <a:srgbClr val="A7844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40;p24" title="360_F_666581036_SfrNrycwJbl4OhDe8zofl3thSGhnGEKq.jpg"/>
          <p:cNvPicPr preferRelativeResize="0"/>
          <p:nvPr/>
        </p:nvPicPr>
        <p:blipFill rotWithShape="1">
          <a:blip r:embed="rId5">
            <a:alphaModFix amt="8000"/>
          </a:blip>
          <a:srcRect l="224" t="15257" r="22303" b="15264"/>
          <a:stretch/>
        </p:blipFill>
        <p:spPr>
          <a:xfrm>
            <a:off x="0" y="573600"/>
            <a:ext cx="8964725" cy="4569900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24"/>
          <p:cNvSpPr txBox="1"/>
          <p:nvPr/>
        </p:nvSpPr>
        <p:spPr>
          <a:xfrm>
            <a:off x="0" y="0"/>
            <a:ext cx="9144000" cy="573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ANALYSE À TRAVERS LE MONDE</a:t>
            </a:r>
            <a:endParaRPr sz="1800" b="1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>
                <a:solidFill>
                  <a:srgbClr val="C0C0C0"/>
                </a:solidFill>
                <a:latin typeface="Inter"/>
                <a:ea typeface="Inter"/>
                <a:cs typeface="Inter"/>
                <a:sym typeface="Inter"/>
              </a:rPr>
              <a:t>UNE UNIVERSALITÉ ILLUSOIRE ?</a:t>
            </a:r>
            <a:endParaRPr b="1">
              <a:solidFill>
                <a:srgbClr val="C0C0C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242" name="Google Shape;242;p24" title="2021_anneaux_olympiques_png_transparent_20210724_1834024954.png"/>
          <p:cNvPicPr preferRelativeResize="0"/>
          <p:nvPr/>
        </p:nvPicPr>
        <p:blipFill rotWithShape="1">
          <a:blip r:embed="rId6">
            <a:alphaModFix/>
          </a:blip>
          <a:srcRect l="8120" t="21826" r="7986" b="22179"/>
          <a:stretch/>
        </p:blipFill>
        <p:spPr>
          <a:xfrm>
            <a:off x="8368108" y="4732428"/>
            <a:ext cx="763333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2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13025" y="4732424"/>
            <a:ext cx="538144" cy="3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24"/>
          <p:cNvSpPr txBox="1">
            <a:spLocks noGrp="1"/>
          </p:cNvSpPr>
          <p:nvPr>
            <p:ph type="sldNum" idx="12"/>
          </p:nvPr>
        </p:nvSpPr>
        <p:spPr>
          <a:xfrm>
            <a:off x="8689525" y="90000"/>
            <a:ext cx="3615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>
                <a:solidFill>
                  <a:srgbClr val="A78442"/>
                </a:solidFill>
              </a:rPr>
              <a:t>12</a:t>
            </a:fld>
            <a:endParaRPr>
              <a:solidFill>
                <a:srgbClr val="A78442"/>
              </a:solidFill>
            </a:endParaRPr>
          </a:p>
        </p:txBody>
      </p:sp>
      <p:pic>
        <p:nvPicPr>
          <p:cNvPr id="2" name="YTDown.com_YouTube_Presentation-du-Dashboard-sur-les-Jeux-O_Media_EY76mXg9wP8_001_720p">
            <a:hlinkClick r:id="" action="ppaction://media"/>
            <a:extLst>
              <a:ext uri="{FF2B5EF4-FFF2-40B4-BE49-F238E27FC236}">
                <a16:creationId xmlns:a16="http://schemas.microsoft.com/office/drawing/2014/main" id="{FFEF68B2-EA34-DCFE-4666-5BE3A1808A8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95613" y="638396"/>
            <a:ext cx="7628050" cy="42669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930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Google Shape;250;p25" title="360_F_666581036_SfrNrycwJbl4OhDe8zofl3thSGhnGEKq.jpg"/>
          <p:cNvPicPr preferRelativeResize="0"/>
          <p:nvPr/>
        </p:nvPicPr>
        <p:blipFill rotWithShape="1">
          <a:blip r:embed="rId3">
            <a:alphaModFix amt="8000"/>
          </a:blip>
          <a:srcRect l="224" t="15257" r="22303" b="15264"/>
          <a:stretch/>
        </p:blipFill>
        <p:spPr>
          <a:xfrm>
            <a:off x="0" y="573600"/>
            <a:ext cx="8964725" cy="4569900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25"/>
          <p:cNvSpPr txBox="1"/>
          <p:nvPr/>
        </p:nvSpPr>
        <p:spPr>
          <a:xfrm>
            <a:off x="0" y="0"/>
            <a:ext cx="9144000" cy="573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DOPAGE ET TRICHERIE</a:t>
            </a:r>
            <a:endParaRPr sz="1800" b="1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>
                <a:solidFill>
                  <a:srgbClr val="C0C0C0"/>
                </a:solidFill>
                <a:latin typeface="Inter"/>
                <a:ea typeface="Inter"/>
                <a:cs typeface="Inter"/>
                <a:sym typeface="Inter"/>
              </a:rPr>
              <a:t>PRISE DE CONSCIENCE DE L’IMPACT GÉOPOLITIQUE SUR LE SPORT</a:t>
            </a:r>
            <a:endParaRPr b="1">
              <a:solidFill>
                <a:srgbClr val="C0C0C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252" name="Google Shape;252;p25"/>
          <p:cNvPicPr preferRelativeResize="0"/>
          <p:nvPr/>
        </p:nvPicPr>
        <p:blipFill rotWithShape="1">
          <a:blip r:embed="rId4">
            <a:alphaModFix/>
          </a:blip>
          <a:srcRect l="513" t="13860" r="760" b="1779"/>
          <a:stretch/>
        </p:blipFill>
        <p:spPr>
          <a:xfrm>
            <a:off x="882000" y="805100"/>
            <a:ext cx="7380000" cy="3888000"/>
          </a:xfrm>
          <a:prstGeom prst="roundRect">
            <a:avLst>
              <a:gd name="adj" fmla="val 4432"/>
            </a:avLst>
          </a:prstGeom>
          <a:noFill/>
          <a:ln>
            <a:noFill/>
          </a:ln>
        </p:spPr>
      </p:pic>
      <p:pic>
        <p:nvPicPr>
          <p:cNvPr id="253" name="Google Shape;253;p25" title="2021_anneaux_olympiques_png_transparent_20210724_1834024954.png"/>
          <p:cNvPicPr preferRelativeResize="0"/>
          <p:nvPr/>
        </p:nvPicPr>
        <p:blipFill rotWithShape="1">
          <a:blip r:embed="rId5">
            <a:alphaModFix/>
          </a:blip>
          <a:srcRect l="8120" t="21826" r="7986" b="22179"/>
          <a:stretch/>
        </p:blipFill>
        <p:spPr>
          <a:xfrm>
            <a:off x="8368108" y="4732428"/>
            <a:ext cx="763333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2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13025" y="4732424"/>
            <a:ext cx="538144" cy="3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25"/>
          <p:cNvSpPr txBox="1">
            <a:spLocks noGrp="1"/>
          </p:cNvSpPr>
          <p:nvPr>
            <p:ph type="sldNum" idx="12"/>
          </p:nvPr>
        </p:nvSpPr>
        <p:spPr>
          <a:xfrm>
            <a:off x="8689525" y="90000"/>
            <a:ext cx="3615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>
                <a:solidFill>
                  <a:srgbClr val="A78442"/>
                </a:solidFill>
              </a:rPr>
              <a:t>13</a:t>
            </a:fld>
            <a:endParaRPr>
              <a:solidFill>
                <a:srgbClr val="A7844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p26" title="360_F_666581036_SfrNrycwJbl4OhDe8zofl3thSGhnGEKq.jpg"/>
          <p:cNvPicPr preferRelativeResize="0"/>
          <p:nvPr/>
        </p:nvPicPr>
        <p:blipFill rotWithShape="1">
          <a:blip r:embed="rId3">
            <a:alphaModFix amt="8000"/>
          </a:blip>
          <a:srcRect l="224" t="15257" r="22303" b="15264"/>
          <a:stretch/>
        </p:blipFill>
        <p:spPr>
          <a:xfrm>
            <a:off x="0" y="573600"/>
            <a:ext cx="8964725" cy="4569900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26"/>
          <p:cNvSpPr txBox="1"/>
          <p:nvPr/>
        </p:nvSpPr>
        <p:spPr>
          <a:xfrm>
            <a:off x="0" y="0"/>
            <a:ext cx="9144000" cy="573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QUELQUES CHIFFRES POUR CONCLURE</a:t>
            </a:r>
            <a:endParaRPr sz="1800" b="1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62" name="Google Shape;262;p26"/>
          <p:cNvSpPr/>
          <p:nvPr/>
        </p:nvSpPr>
        <p:spPr>
          <a:xfrm>
            <a:off x="830850" y="753925"/>
            <a:ext cx="7482300" cy="4020900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26"/>
          <p:cNvSpPr txBox="1"/>
          <p:nvPr/>
        </p:nvSpPr>
        <p:spPr>
          <a:xfrm>
            <a:off x="830850" y="753925"/>
            <a:ext cx="7482300" cy="40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3716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 b="1">
                <a:solidFill>
                  <a:srgbClr val="A78442"/>
                </a:solidFill>
                <a:latin typeface="Lexend"/>
                <a:ea typeface="Lexend"/>
                <a:cs typeface="Lexend"/>
                <a:sym typeface="Lexend"/>
              </a:rPr>
              <a:t>0</a:t>
            </a:r>
            <a:r>
              <a:rPr lang="fr" sz="1200" b="1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 </a:t>
            </a:r>
            <a:r>
              <a:rPr lang="fr" sz="12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 </a:t>
            </a:r>
            <a:r>
              <a:rPr lang="fr" sz="8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Le nombre de JO organisés par tout le continent africain</a:t>
            </a:r>
            <a:endParaRPr sz="8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13716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8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13716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13716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200" b="1">
                <a:solidFill>
                  <a:srgbClr val="A78442"/>
                </a:solidFill>
                <a:latin typeface="Lexend"/>
                <a:ea typeface="Lexend"/>
                <a:cs typeface="Lexend"/>
                <a:sym typeface="Lexend"/>
              </a:rPr>
              <a:t>7  </a:t>
            </a:r>
            <a:r>
              <a:rPr lang="fr" sz="8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Le nombre de JO organisés par la France (incluant les futurs JO d’Hiver 2030)</a:t>
            </a:r>
            <a:endParaRPr sz="8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13716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13716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13716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200" b="1">
                <a:solidFill>
                  <a:srgbClr val="A78442"/>
                </a:solidFill>
                <a:latin typeface="Lexend"/>
                <a:ea typeface="Lexend"/>
                <a:cs typeface="Lexend"/>
                <a:sym typeface="Lexend"/>
              </a:rPr>
              <a:t>60  </a:t>
            </a:r>
            <a:r>
              <a:rPr lang="fr" sz="8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Le nombre de pays n’ayant jamais obtenu de médailles (tous dans l’hémisphère sud)</a:t>
            </a:r>
            <a:endParaRPr sz="8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13716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 b="1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13716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 b="1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13716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 b="1">
                <a:solidFill>
                  <a:srgbClr val="A78442"/>
                </a:solidFill>
                <a:latin typeface="Lexend"/>
                <a:ea typeface="Lexend"/>
                <a:cs typeface="Lexend"/>
                <a:sym typeface="Lexend"/>
              </a:rPr>
              <a:t>5 000 000 000  </a:t>
            </a:r>
            <a:r>
              <a:rPr lang="fr" sz="8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L’audience pour les JO de Paris 2024</a:t>
            </a:r>
            <a:endParaRPr sz="8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13716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13716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 b="1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13716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 b="1">
                <a:solidFill>
                  <a:srgbClr val="A78442"/>
                </a:solidFill>
                <a:latin typeface="Lexend"/>
                <a:ea typeface="Lexend"/>
                <a:cs typeface="Lexend"/>
                <a:sym typeface="Lexend"/>
              </a:rPr>
              <a:t>12 000 000  </a:t>
            </a:r>
            <a:r>
              <a:rPr lang="fr" sz="8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Le nombre de tickets vendus pour les JO 2024</a:t>
            </a:r>
            <a:endParaRPr sz="8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13716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13716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13716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200" b="1">
                <a:solidFill>
                  <a:srgbClr val="A78442"/>
                </a:solidFill>
                <a:latin typeface="Lexend"/>
                <a:ea typeface="Lexend"/>
                <a:cs typeface="Lexend"/>
                <a:sym typeface="Lexend"/>
              </a:rPr>
              <a:t>+150%  </a:t>
            </a:r>
            <a:r>
              <a:rPr lang="fr" sz="8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Le dépassement moyen du budget initialement prévu pour chaque organisation de JO depuis 1960</a:t>
            </a:r>
            <a:endParaRPr sz="8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13716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13716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13716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 b="1">
                <a:solidFill>
                  <a:srgbClr val="A78442"/>
                </a:solidFill>
                <a:latin typeface="Lexend"/>
                <a:ea typeface="Lexend"/>
                <a:cs typeface="Lexend"/>
                <a:sym typeface="Lexend"/>
              </a:rPr>
              <a:t>5 200 000 000$ </a:t>
            </a:r>
            <a:r>
              <a:rPr lang="fr" sz="8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Le coût global moyen par organisation de JO depuis 1960</a:t>
            </a:r>
            <a:endParaRPr sz="8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13716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13716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13716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 b="1">
                <a:solidFill>
                  <a:srgbClr val="A78442"/>
                </a:solidFill>
                <a:latin typeface="Lexend"/>
                <a:ea typeface="Lexend"/>
                <a:cs typeface="Lexend"/>
                <a:sym typeface="Lexend"/>
              </a:rPr>
              <a:t>50 000 000 000$  </a:t>
            </a:r>
            <a:r>
              <a:rPr lang="fr" sz="8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Le coût global record pour l’organisation des JO de Sotchi en 2014</a:t>
            </a:r>
            <a:endParaRPr sz="8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264" name="Google Shape;264;p26" title="2021_anneaux_olympiques_png_transparent_20210724_1834024954.png"/>
          <p:cNvPicPr preferRelativeResize="0"/>
          <p:nvPr/>
        </p:nvPicPr>
        <p:blipFill rotWithShape="1">
          <a:blip r:embed="rId4">
            <a:alphaModFix/>
          </a:blip>
          <a:srcRect l="8120" t="21826" r="7986" b="22179"/>
          <a:stretch/>
        </p:blipFill>
        <p:spPr>
          <a:xfrm>
            <a:off x="8368108" y="4732428"/>
            <a:ext cx="763333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2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3025" y="4732424"/>
            <a:ext cx="538144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26" title="africa (1)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891038" y="1069773"/>
            <a:ext cx="216000" cy="2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26" title="france (1)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891038" y="1494512"/>
            <a:ext cx="216000" cy="2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26" title="world-map (2)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891038" y="1960348"/>
            <a:ext cx="216000" cy="2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26" title="television (1)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891038" y="2415914"/>
            <a:ext cx="216000" cy="2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26" title="ticket (1).png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891038" y="2886900"/>
            <a:ext cx="216000" cy="2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26" title="earning (1).png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1891038" y="3321900"/>
            <a:ext cx="216000" cy="2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26" title="money-bag (1).png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1891038" y="3787760"/>
            <a:ext cx="216000" cy="2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26" title="flying-money (1).png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1891038" y="4258735"/>
            <a:ext cx="216000" cy="2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26"/>
          <p:cNvSpPr txBox="1">
            <a:spLocks noGrp="1"/>
          </p:cNvSpPr>
          <p:nvPr>
            <p:ph type="sldNum" idx="12"/>
          </p:nvPr>
        </p:nvSpPr>
        <p:spPr>
          <a:xfrm>
            <a:off x="8689525" y="97194"/>
            <a:ext cx="3615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>
                <a:solidFill>
                  <a:srgbClr val="A78442"/>
                </a:solidFill>
              </a:rPr>
              <a:t>14</a:t>
            </a:fld>
            <a:endParaRPr>
              <a:solidFill>
                <a:srgbClr val="A7844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Google Shape;279;p27" title="360_F_666581036_SfrNrycwJbl4OhDe8zofl3thSGhnGEKq.jpg"/>
          <p:cNvPicPr preferRelativeResize="0"/>
          <p:nvPr/>
        </p:nvPicPr>
        <p:blipFill rotWithShape="1">
          <a:blip r:embed="rId3">
            <a:alphaModFix amt="8000"/>
          </a:blip>
          <a:srcRect l="224" t="15257" r="22303" b="15264"/>
          <a:stretch/>
        </p:blipFill>
        <p:spPr>
          <a:xfrm>
            <a:off x="0" y="573600"/>
            <a:ext cx="8964725" cy="4569900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27"/>
          <p:cNvSpPr txBox="1"/>
          <p:nvPr/>
        </p:nvSpPr>
        <p:spPr>
          <a:xfrm>
            <a:off x="0" y="0"/>
            <a:ext cx="9144000" cy="573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PISTES DE RÉFLEXION À PARTIR DU DASHBOARD</a:t>
            </a:r>
            <a:endParaRPr sz="1800" b="1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81" name="Google Shape;281;p27"/>
          <p:cNvSpPr/>
          <p:nvPr/>
        </p:nvSpPr>
        <p:spPr>
          <a:xfrm>
            <a:off x="830850" y="753925"/>
            <a:ext cx="7482300" cy="4020900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82" name="Google Shape;282;p27" title="2021_anneaux_olympiques_png_transparent_20210724_1834024954.png"/>
          <p:cNvPicPr preferRelativeResize="0"/>
          <p:nvPr/>
        </p:nvPicPr>
        <p:blipFill rotWithShape="1">
          <a:blip r:embed="rId4">
            <a:alphaModFix/>
          </a:blip>
          <a:srcRect l="8120" t="21826" r="7986" b="22179"/>
          <a:stretch/>
        </p:blipFill>
        <p:spPr>
          <a:xfrm>
            <a:off x="8368108" y="4732428"/>
            <a:ext cx="763333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2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3025" y="4732424"/>
            <a:ext cx="538144" cy="360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" name="Groupe 4">
            <a:extLst>
              <a:ext uri="{FF2B5EF4-FFF2-40B4-BE49-F238E27FC236}">
                <a16:creationId xmlns:a16="http://schemas.microsoft.com/office/drawing/2014/main" id="{47EDAD19-10F8-0CBF-238F-794E730045F9}"/>
              </a:ext>
            </a:extLst>
          </p:cNvPr>
          <p:cNvGrpSpPr/>
          <p:nvPr/>
        </p:nvGrpSpPr>
        <p:grpSpPr>
          <a:xfrm>
            <a:off x="775892" y="1194016"/>
            <a:ext cx="7482300" cy="605781"/>
            <a:chOff x="775892" y="1194016"/>
            <a:chExt cx="7482300" cy="605781"/>
          </a:xfrm>
        </p:grpSpPr>
        <p:sp>
          <p:nvSpPr>
            <p:cNvPr id="284" name="Google Shape;284;p27"/>
            <p:cNvSpPr txBox="1"/>
            <p:nvPr/>
          </p:nvSpPr>
          <p:spPr>
            <a:xfrm>
              <a:off x="775892" y="1226197"/>
              <a:ext cx="7482300" cy="57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137160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000" b="1" dirty="0">
                  <a:solidFill>
                    <a:schemeClr val="dk2"/>
                  </a:solidFill>
                  <a:latin typeface="Lexend"/>
                  <a:ea typeface="Lexend"/>
                  <a:cs typeface="Lexend"/>
                  <a:sym typeface="Lexend"/>
                </a:rPr>
                <a:t>Évolutions techniques du dashboard</a:t>
              </a:r>
              <a:endParaRPr sz="1000" b="1" dirty="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endParaRPr>
            </a:p>
            <a:p>
              <a:pPr marL="137160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 dirty="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endParaRPr>
            </a:p>
            <a:p>
              <a:pPr marL="1828800" lvl="0" indent="-279400" algn="l" rtl="0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800"/>
                <a:buFont typeface="Lexend"/>
                <a:buChar char="-"/>
              </a:pPr>
              <a:r>
                <a:rPr lang="fr" sz="800" dirty="0">
                  <a:solidFill>
                    <a:schemeClr val="dk2"/>
                  </a:solidFill>
                  <a:latin typeface="Lexend"/>
                  <a:ea typeface="Lexend"/>
                  <a:cs typeface="Lexend"/>
                  <a:sym typeface="Lexend"/>
                </a:rPr>
                <a:t>Ajout des nouvelles éditions et des résultats</a:t>
              </a:r>
              <a:endParaRPr sz="800" dirty="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endParaRPr>
            </a:p>
            <a:p>
              <a:pPr marL="1828800" lvl="0" indent="-279400" algn="l" rtl="0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800"/>
                <a:buFont typeface="Lexend"/>
                <a:buChar char="-"/>
              </a:pPr>
              <a:r>
                <a:rPr lang="fr" sz="800" dirty="0">
                  <a:solidFill>
                    <a:schemeClr val="dk2"/>
                  </a:solidFill>
                  <a:latin typeface="Lexend"/>
                  <a:ea typeface="Lexend"/>
                  <a:cs typeface="Lexend"/>
                  <a:sym typeface="Lexend"/>
                </a:rPr>
                <a:t>Ajout &amp; analyse des JO Paralympiques</a:t>
              </a:r>
              <a:endParaRPr sz="800" dirty="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pic>
          <p:nvPicPr>
            <p:cNvPr id="285" name="Google Shape;285;p27" title="dashboard.png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752291" y="1194016"/>
              <a:ext cx="360000" cy="360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87" name="Google Shape;287;p27"/>
          <p:cNvSpPr txBox="1">
            <a:spLocks noGrp="1"/>
          </p:cNvSpPr>
          <p:nvPr>
            <p:ph type="sldNum" idx="12"/>
          </p:nvPr>
        </p:nvSpPr>
        <p:spPr>
          <a:xfrm>
            <a:off x="8689525" y="90000"/>
            <a:ext cx="3615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>
                <a:solidFill>
                  <a:srgbClr val="A78442"/>
                </a:solidFill>
              </a:rPr>
              <a:t>15</a:t>
            </a:fld>
            <a:endParaRPr>
              <a:solidFill>
                <a:srgbClr val="A78442"/>
              </a:solidFill>
            </a:endParaRPr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C751053B-261F-4185-2EC9-8968886E0FAB}"/>
              </a:ext>
            </a:extLst>
          </p:cNvPr>
          <p:cNvGrpSpPr/>
          <p:nvPr/>
        </p:nvGrpSpPr>
        <p:grpSpPr>
          <a:xfrm>
            <a:off x="775892" y="2158764"/>
            <a:ext cx="7152168" cy="2369880"/>
            <a:chOff x="775892" y="2158764"/>
            <a:chExt cx="7152168" cy="2369880"/>
          </a:xfrm>
        </p:grpSpPr>
        <p:sp>
          <p:nvSpPr>
            <p:cNvPr id="4" name="ZoneTexte 3">
              <a:extLst>
                <a:ext uri="{FF2B5EF4-FFF2-40B4-BE49-F238E27FC236}">
                  <a16:creationId xmlns:a16="http://schemas.microsoft.com/office/drawing/2014/main" id="{908188A9-2E0B-0EB1-BCDB-8FD9BBCB9622}"/>
                </a:ext>
              </a:extLst>
            </p:cNvPr>
            <p:cNvSpPr txBox="1"/>
            <p:nvPr/>
          </p:nvSpPr>
          <p:spPr>
            <a:xfrm>
              <a:off x="775892" y="2158764"/>
              <a:ext cx="7152168" cy="23698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371600" lvl="0"/>
              <a:r>
                <a:rPr lang="fr-FR" sz="1000" b="1" dirty="0">
                  <a:solidFill>
                    <a:schemeClr val="dk2"/>
                  </a:solidFill>
                  <a:latin typeface="Lexend"/>
                  <a:ea typeface="Lexend"/>
                  <a:cs typeface="Lexend"/>
                  <a:sym typeface="Lexend"/>
                </a:rPr>
                <a:t>Nouvelles perspectives à partir du </a:t>
              </a:r>
              <a:r>
                <a:rPr lang="fr-FR" sz="1000" b="1" dirty="0" err="1">
                  <a:solidFill>
                    <a:schemeClr val="dk2"/>
                  </a:solidFill>
                  <a:latin typeface="Lexend"/>
                  <a:ea typeface="Lexend"/>
                  <a:cs typeface="Lexend"/>
                  <a:sym typeface="Lexend"/>
                </a:rPr>
                <a:t>dashboard</a:t>
              </a:r>
              <a:endParaRPr lang="fr-FR" sz="1000" b="1" dirty="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endParaRPr>
            </a:p>
            <a:p>
              <a:pPr marL="1371600" lvl="0"/>
              <a:endParaRPr lang="fr-FR" sz="1100" dirty="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endParaRPr>
            </a:p>
            <a:p>
              <a:pPr marL="1828800" lvl="0" indent="-279400">
                <a:buClr>
                  <a:schemeClr val="dk2"/>
                </a:buClr>
                <a:buSzPts val="800"/>
                <a:buFont typeface="Lexend"/>
                <a:buChar char="-"/>
              </a:pPr>
              <a:r>
                <a:rPr lang="fr-FR" sz="800" dirty="0">
                  <a:solidFill>
                    <a:schemeClr val="dk2"/>
                  </a:solidFill>
                  <a:latin typeface="Lexend"/>
                  <a:ea typeface="Lexend"/>
                  <a:cs typeface="Lexend"/>
                  <a:sym typeface="Lexend"/>
                </a:rPr>
                <a:t>La majorité des pays remportant le plus de médailles combinent apparemment richesse et population importante.</a:t>
              </a:r>
            </a:p>
            <a:p>
              <a:pPr marL="1371600" lvl="0" indent="457200"/>
              <a:r>
                <a:rPr lang="fr-FR" sz="800" dirty="0">
                  <a:solidFill>
                    <a:schemeClr val="dk2"/>
                  </a:solidFill>
                  <a:latin typeface="Lexend"/>
                  <a:ea typeface="Lexend"/>
                  <a:cs typeface="Lexend"/>
                  <a:sym typeface="Lexend"/>
                </a:rPr>
                <a:t>L’hémisphère sud semble hors course malgré un essor de l’Asie depuis la participation de la Chine.</a:t>
              </a:r>
            </a:p>
            <a:p>
              <a:pPr marL="3200400" lvl="0"/>
              <a:endParaRPr lang="fr-FR" sz="1000" dirty="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endParaRPr>
            </a:p>
            <a:p>
              <a:pPr marL="1828800" lvl="0" indent="-279400">
                <a:buClr>
                  <a:schemeClr val="dk2"/>
                </a:buClr>
                <a:buSzPts val="800"/>
                <a:buFont typeface="Lexend"/>
                <a:buChar char="-"/>
              </a:pPr>
              <a:r>
                <a:rPr lang="fr-FR" sz="800" b="1" dirty="0">
                  <a:solidFill>
                    <a:schemeClr val="dk2"/>
                  </a:solidFill>
                  <a:latin typeface="Lexend"/>
                  <a:ea typeface="Lexend"/>
                  <a:cs typeface="Lexend"/>
                  <a:sym typeface="Lexend"/>
                </a:rPr>
                <a:t>Universalité des Jeux olympiques</a:t>
              </a:r>
              <a:r>
                <a:rPr lang="fr-FR" sz="800" dirty="0">
                  <a:solidFill>
                    <a:schemeClr val="dk2"/>
                  </a:solidFill>
                  <a:latin typeface="Lexend"/>
                  <a:ea typeface="Lexend"/>
                  <a:cs typeface="Lexend"/>
                  <a:sym typeface="Lexend"/>
                </a:rPr>
                <a:t> </a:t>
              </a:r>
            </a:p>
            <a:p>
              <a:pPr marL="1371600" lvl="0" indent="457200"/>
              <a:r>
                <a:rPr lang="fr-FR" sz="800" dirty="0">
                  <a:solidFill>
                    <a:schemeClr val="dk2"/>
                  </a:solidFill>
                  <a:latin typeface="Lexend"/>
                  <a:ea typeface="Lexend"/>
                  <a:cs typeface="Lexend"/>
                  <a:sym typeface="Lexend"/>
                </a:rPr>
                <a:t>Analyser le palmarès des pays/continents selon l’IDH (Indice de Développement Humain) et le PIB/habitants.</a:t>
              </a:r>
            </a:p>
            <a:p>
              <a:pPr marL="1371600" lvl="0"/>
              <a:endParaRPr lang="fr-FR" sz="1100" dirty="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endParaRPr>
            </a:p>
            <a:p>
              <a:pPr marL="1828800" lvl="0" indent="-279400">
                <a:buClr>
                  <a:schemeClr val="dk2"/>
                </a:buClr>
                <a:buSzPts val="800"/>
                <a:buFont typeface="Lexend"/>
                <a:buChar char="-"/>
              </a:pPr>
              <a:r>
                <a:rPr lang="fr-FR" sz="800" b="1" dirty="0">
                  <a:solidFill>
                    <a:schemeClr val="dk2"/>
                  </a:solidFill>
                  <a:latin typeface="Lexend"/>
                  <a:ea typeface="Lexend"/>
                  <a:cs typeface="Lexend"/>
                  <a:sym typeface="Lexend"/>
                </a:rPr>
                <a:t>Le Modèle de Revenus du CIO</a:t>
              </a:r>
              <a:r>
                <a:rPr lang="fr-FR" sz="800" dirty="0">
                  <a:solidFill>
                    <a:schemeClr val="dk2"/>
                  </a:solidFill>
                  <a:latin typeface="Lexend"/>
                  <a:ea typeface="Lexend"/>
                  <a:cs typeface="Lexend"/>
                  <a:sym typeface="Lexend"/>
                </a:rPr>
                <a:t> (Droits TV et Sponsoring)</a:t>
              </a:r>
            </a:p>
            <a:p>
              <a:pPr marL="1371600" lvl="0" indent="457200"/>
              <a:r>
                <a:rPr lang="fr-FR" sz="800" dirty="0">
                  <a:solidFill>
                    <a:schemeClr val="dk2"/>
                  </a:solidFill>
                  <a:latin typeface="Lexend"/>
                  <a:ea typeface="Lexend"/>
                  <a:cs typeface="Lexend"/>
                  <a:sym typeface="Lexend"/>
                </a:rPr>
                <a:t>75% des revenus proviennent des droits de retransmission audiovisuelle entraînant une véritable dépendance</a:t>
              </a:r>
            </a:p>
            <a:p>
              <a:pPr marL="1371600" lvl="0"/>
              <a:endParaRPr lang="fr-FR" sz="1000" dirty="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endParaRPr>
            </a:p>
            <a:p>
              <a:pPr marL="1828800" lvl="0" indent="-279400">
                <a:buClr>
                  <a:schemeClr val="dk2"/>
                </a:buClr>
                <a:buSzPts val="800"/>
                <a:buFont typeface="Lexend"/>
                <a:buChar char="-"/>
              </a:pPr>
              <a:r>
                <a:rPr lang="fr-FR" sz="800" b="1" dirty="0">
                  <a:solidFill>
                    <a:schemeClr val="dk2"/>
                  </a:solidFill>
                  <a:latin typeface="Lexend"/>
                  <a:ea typeface="Lexend"/>
                  <a:cs typeface="Lexend"/>
                  <a:sym typeface="Lexend"/>
                </a:rPr>
                <a:t>Finances</a:t>
              </a:r>
            </a:p>
            <a:p>
              <a:pPr marL="1371600" lvl="0" indent="457200"/>
              <a:r>
                <a:rPr lang="fr-FR" sz="800" dirty="0">
                  <a:solidFill>
                    <a:schemeClr val="dk2"/>
                  </a:solidFill>
                  <a:latin typeface="Lexend"/>
                  <a:ea typeface="Lexend"/>
                  <a:cs typeface="Lexend"/>
                  <a:sym typeface="Lexend"/>
                </a:rPr>
                <a:t>Quelle est la viabilité de ce modèle face à la montée des plateformes de streaming et au désintérêt relatif des jeunes générations pour la télévision linéaire ?</a:t>
              </a:r>
              <a:endParaRPr lang="fr-FR" sz="1200" dirty="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pic>
          <p:nvPicPr>
            <p:cNvPr id="286" name="Google Shape;286;p27" title="stress (1).png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 flipH="1">
              <a:off x="1752294" y="2174434"/>
              <a:ext cx="360000" cy="3600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" name="Google Shape;292;p28" title="360_F_666581036_SfrNrycwJbl4OhDe8zofl3thSGhnGEKq.jpg"/>
          <p:cNvPicPr preferRelativeResize="0"/>
          <p:nvPr/>
        </p:nvPicPr>
        <p:blipFill rotWithShape="1">
          <a:blip r:embed="rId3">
            <a:alphaModFix amt="8000"/>
          </a:blip>
          <a:srcRect l="224" t="15257" r="22303" b="15264"/>
          <a:stretch/>
        </p:blipFill>
        <p:spPr>
          <a:xfrm>
            <a:off x="0" y="573600"/>
            <a:ext cx="8964725" cy="4569900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28"/>
          <p:cNvSpPr txBox="1"/>
          <p:nvPr/>
        </p:nvSpPr>
        <p:spPr>
          <a:xfrm>
            <a:off x="0" y="0"/>
            <a:ext cx="9144000" cy="573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MERCI DE VOTRE ATTENTION</a:t>
            </a:r>
            <a:endParaRPr sz="1800" b="1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94" name="Google Shape;294;p28"/>
          <p:cNvSpPr/>
          <p:nvPr/>
        </p:nvSpPr>
        <p:spPr>
          <a:xfrm>
            <a:off x="830850" y="753925"/>
            <a:ext cx="7482300" cy="4020900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95" name="Google Shape;295;p28" title="2021_anneaux_olympiques_png_transparent_20210724_1834024954.png"/>
          <p:cNvPicPr preferRelativeResize="0"/>
          <p:nvPr/>
        </p:nvPicPr>
        <p:blipFill rotWithShape="1">
          <a:blip r:embed="rId4">
            <a:alphaModFix/>
          </a:blip>
          <a:srcRect l="8120" t="21826" r="7986" b="22179"/>
          <a:stretch/>
        </p:blipFill>
        <p:spPr>
          <a:xfrm>
            <a:off x="8368108" y="4732428"/>
            <a:ext cx="763333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2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3025" y="4732424"/>
            <a:ext cx="538144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28" title="conversation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152250" y="2344625"/>
            <a:ext cx="839500" cy="839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28"/>
          <p:cNvSpPr txBox="1">
            <a:spLocks noGrp="1"/>
          </p:cNvSpPr>
          <p:nvPr>
            <p:ph type="sldNum" idx="12"/>
          </p:nvPr>
        </p:nvSpPr>
        <p:spPr>
          <a:xfrm>
            <a:off x="8689525" y="90000"/>
            <a:ext cx="3615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>
                <a:solidFill>
                  <a:srgbClr val="A78442"/>
                </a:solidFill>
              </a:rPr>
              <a:t>16</a:t>
            </a:fld>
            <a:endParaRPr>
              <a:solidFill>
                <a:srgbClr val="A78442"/>
              </a:solidFill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B69D040E-8CAE-9785-17AC-F465514A18CC}"/>
              </a:ext>
            </a:extLst>
          </p:cNvPr>
          <p:cNvSpPr txBox="1"/>
          <p:nvPr/>
        </p:nvSpPr>
        <p:spPr>
          <a:xfrm>
            <a:off x="2822463" y="3364450"/>
            <a:ext cx="349907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600" b="1" dirty="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À VOS QUESTIONS</a:t>
            </a:r>
            <a:endParaRPr lang="fr-FR" sz="2600" dirty="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D123D079-900F-9CFF-9352-2A2FDF04CDA9}"/>
              </a:ext>
            </a:extLst>
          </p:cNvPr>
          <p:cNvSpPr txBox="1"/>
          <p:nvPr/>
        </p:nvSpPr>
        <p:spPr>
          <a:xfrm>
            <a:off x="1919822" y="1671857"/>
            <a:ext cx="530435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600" b="1" dirty="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MERCI POUR VOTRE ECOUTE</a:t>
            </a:r>
            <a:endParaRPr lang="fr-FR" sz="2600" dirty="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4" title="360_F_666581036_SfrNrycwJbl4OhDe8zofl3thSGhnGEKq.jpg"/>
          <p:cNvPicPr preferRelativeResize="0"/>
          <p:nvPr/>
        </p:nvPicPr>
        <p:blipFill rotWithShape="1">
          <a:blip r:embed="rId3">
            <a:alphaModFix amt="8000"/>
          </a:blip>
          <a:srcRect l="224" t="15257" r="22303" b="15264"/>
          <a:stretch/>
        </p:blipFill>
        <p:spPr>
          <a:xfrm>
            <a:off x="0" y="573600"/>
            <a:ext cx="8964725" cy="456990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4"/>
          <p:cNvSpPr/>
          <p:nvPr/>
        </p:nvSpPr>
        <p:spPr>
          <a:xfrm>
            <a:off x="830850" y="753925"/>
            <a:ext cx="7482300" cy="4020900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14"/>
          <p:cNvSpPr txBox="1"/>
          <p:nvPr/>
        </p:nvSpPr>
        <p:spPr>
          <a:xfrm>
            <a:off x="830850" y="753925"/>
            <a:ext cx="7482300" cy="40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8288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 dirty="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Pourquoi les Jeux Olympiques ? </a:t>
            </a:r>
            <a:endParaRPr sz="1200" dirty="0">
              <a:solidFill>
                <a:schemeClr val="dk2"/>
              </a:solidFill>
              <a:highlight>
                <a:srgbClr val="EFEFEF"/>
              </a:highlight>
              <a:latin typeface="Lexend"/>
              <a:ea typeface="Lexend"/>
              <a:cs typeface="Lexend"/>
              <a:sym typeface="Lexend"/>
            </a:endParaRPr>
          </a:p>
          <a:p>
            <a:pPr marL="18288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2"/>
              </a:solidFill>
              <a:highlight>
                <a:srgbClr val="EFEFEF"/>
              </a:highlight>
              <a:latin typeface="Lexend"/>
              <a:ea typeface="Lexend"/>
              <a:cs typeface="Lexend"/>
              <a:sym typeface="Lexend"/>
            </a:endParaRPr>
          </a:p>
          <a:p>
            <a:pPr marL="18288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18288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 dirty="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Présentation du Dataset</a:t>
            </a:r>
            <a:endParaRPr sz="1200" dirty="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182880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18288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18288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 dirty="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EDA, visualisations pour explorer les pistes</a:t>
            </a:r>
            <a:endParaRPr sz="1200" dirty="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18288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18288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18288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 dirty="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OLAP, Modélisation du schéma</a:t>
            </a:r>
            <a:endParaRPr sz="1200" dirty="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18288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2"/>
              </a:solidFill>
              <a:highlight>
                <a:srgbClr val="EFEFEF"/>
              </a:highlight>
              <a:latin typeface="Lexend"/>
              <a:ea typeface="Lexend"/>
              <a:cs typeface="Lexend"/>
              <a:sym typeface="Lexend"/>
            </a:endParaRPr>
          </a:p>
          <a:p>
            <a:pPr marL="18288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2"/>
              </a:solidFill>
              <a:highlight>
                <a:srgbClr val="EFEFEF"/>
              </a:highlight>
              <a:latin typeface="Lexend"/>
              <a:ea typeface="Lexend"/>
              <a:cs typeface="Lexend"/>
              <a:sym typeface="Lexend"/>
            </a:endParaRPr>
          </a:p>
          <a:p>
            <a:pPr marL="18288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 dirty="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Dashboard : Analyse multidimensionnelle des performances olympiques</a:t>
            </a:r>
            <a:endParaRPr sz="1200" dirty="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18288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18288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18288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 dirty="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Conclusion et ouverture</a:t>
            </a:r>
            <a:endParaRPr dirty="0">
              <a:solidFill>
                <a:srgbClr val="FF0000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73" name="Google Shape;73;p14"/>
          <p:cNvSpPr txBox="1"/>
          <p:nvPr/>
        </p:nvSpPr>
        <p:spPr>
          <a:xfrm>
            <a:off x="0" y="0"/>
            <a:ext cx="9144000" cy="573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PROGRAMME</a:t>
            </a:r>
            <a:endParaRPr sz="1800" b="1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74" name="Google Shape;74;p14" title="olympic-games (1)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327813" y="1275500"/>
            <a:ext cx="252000" cy="25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4" title="dataset (1)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327813" y="1806381"/>
            <a:ext cx="252000" cy="25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4" title="visualisation (1)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327813" y="2345856"/>
            <a:ext cx="252000" cy="25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4" title="olap (1)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327813" y="2878844"/>
            <a:ext cx="252000" cy="25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4" title="business (1).pn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327813" y="3455344"/>
            <a:ext cx="252000" cy="25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4" title="lightbulb.png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2327813" y="3974294"/>
            <a:ext cx="252000" cy="252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0" name="Google Shape;80;p14"/>
          <p:cNvCxnSpPr/>
          <p:nvPr/>
        </p:nvCxnSpPr>
        <p:spPr>
          <a:xfrm>
            <a:off x="2145080" y="1379303"/>
            <a:ext cx="3600" cy="2681400"/>
          </a:xfrm>
          <a:prstGeom prst="straightConnector1">
            <a:avLst/>
          </a:prstGeom>
          <a:noFill/>
          <a:ln w="9525" cap="flat" cmpd="sng">
            <a:solidFill>
              <a:srgbClr val="A7844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1" name="Google Shape;81;p14"/>
          <p:cNvSpPr/>
          <p:nvPr/>
        </p:nvSpPr>
        <p:spPr>
          <a:xfrm>
            <a:off x="2107273" y="1350506"/>
            <a:ext cx="79200" cy="79200"/>
          </a:xfrm>
          <a:prstGeom prst="ellipse">
            <a:avLst/>
          </a:prstGeom>
          <a:solidFill>
            <a:srgbClr val="A78442"/>
          </a:solidFill>
          <a:ln w="9525" cap="flat" cmpd="sng">
            <a:solidFill>
              <a:srgbClr val="A7844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4"/>
          <p:cNvSpPr/>
          <p:nvPr/>
        </p:nvSpPr>
        <p:spPr>
          <a:xfrm>
            <a:off x="2107286" y="1892768"/>
            <a:ext cx="79200" cy="79200"/>
          </a:xfrm>
          <a:prstGeom prst="ellipse">
            <a:avLst/>
          </a:prstGeom>
          <a:solidFill>
            <a:srgbClr val="A78442"/>
          </a:solidFill>
          <a:ln w="9525" cap="flat" cmpd="sng">
            <a:solidFill>
              <a:srgbClr val="A7844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14"/>
          <p:cNvSpPr/>
          <p:nvPr/>
        </p:nvSpPr>
        <p:spPr>
          <a:xfrm>
            <a:off x="2107286" y="2464268"/>
            <a:ext cx="79200" cy="79200"/>
          </a:xfrm>
          <a:prstGeom prst="ellipse">
            <a:avLst/>
          </a:prstGeom>
          <a:solidFill>
            <a:srgbClr val="A78442"/>
          </a:solidFill>
          <a:ln w="9525" cap="flat" cmpd="sng">
            <a:solidFill>
              <a:srgbClr val="A7844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14"/>
          <p:cNvSpPr/>
          <p:nvPr/>
        </p:nvSpPr>
        <p:spPr>
          <a:xfrm>
            <a:off x="2107286" y="2965243"/>
            <a:ext cx="79200" cy="79200"/>
          </a:xfrm>
          <a:prstGeom prst="ellipse">
            <a:avLst/>
          </a:prstGeom>
          <a:solidFill>
            <a:srgbClr val="A78442"/>
          </a:solidFill>
          <a:ln w="9525" cap="flat" cmpd="sng">
            <a:solidFill>
              <a:srgbClr val="A7844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14"/>
          <p:cNvSpPr/>
          <p:nvPr/>
        </p:nvSpPr>
        <p:spPr>
          <a:xfrm>
            <a:off x="2107286" y="3541743"/>
            <a:ext cx="79200" cy="79200"/>
          </a:xfrm>
          <a:prstGeom prst="ellipse">
            <a:avLst/>
          </a:prstGeom>
          <a:solidFill>
            <a:srgbClr val="A78442"/>
          </a:solidFill>
          <a:ln w="9525" cap="flat" cmpd="sng">
            <a:solidFill>
              <a:srgbClr val="A7844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4"/>
          <p:cNvSpPr/>
          <p:nvPr/>
        </p:nvSpPr>
        <p:spPr>
          <a:xfrm>
            <a:off x="2107286" y="4060693"/>
            <a:ext cx="79200" cy="79200"/>
          </a:xfrm>
          <a:prstGeom prst="ellipse">
            <a:avLst/>
          </a:prstGeom>
          <a:solidFill>
            <a:srgbClr val="A78442"/>
          </a:solidFill>
          <a:ln w="9525" cap="flat" cmpd="sng">
            <a:solidFill>
              <a:srgbClr val="A7844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7" name="Google Shape;87;p14" title="2021_anneaux_olympiques_png_transparent_20210724_1834024954.png"/>
          <p:cNvPicPr preferRelativeResize="0"/>
          <p:nvPr/>
        </p:nvPicPr>
        <p:blipFill rotWithShape="1">
          <a:blip r:embed="rId10">
            <a:alphaModFix/>
          </a:blip>
          <a:srcRect l="8120" t="21826" r="7986" b="22179"/>
          <a:stretch/>
        </p:blipFill>
        <p:spPr>
          <a:xfrm>
            <a:off x="8368108" y="4732428"/>
            <a:ext cx="763333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4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113025" y="4732424"/>
            <a:ext cx="538144" cy="3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4"/>
          <p:cNvSpPr txBox="1">
            <a:spLocks noGrp="1"/>
          </p:cNvSpPr>
          <p:nvPr>
            <p:ph type="sldNum" idx="12"/>
          </p:nvPr>
        </p:nvSpPr>
        <p:spPr>
          <a:xfrm>
            <a:off x="8799054" y="90000"/>
            <a:ext cx="2520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>
                <a:solidFill>
                  <a:srgbClr val="A78442"/>
                </a:solidFill>
              </a:rPr>
              <a:t>2</a:t>
            </a:fld>
            <a:endParaRPr>
              <a:solidFill>
                <a:srgbClr val="A7844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5" title="360_F_666581036_SfrNrycwJbl4OhDe8zofl3thSGhnGEKq.jpg"/>
          <p:cNvPicPr preferRelativeResize="0"/>
          <p:nvPr/>
        </p:nvPicPr>
        <p:blipFill rotWithShape="1">
          <a:blip r:embed="rId3">
            <a:alphaModFix amt="8000"/>
          </a:blip>
          <a:srcRect l="224" t="15257" r="22303" b="15264"/>
          <a:stretch/>
        </p:blipFill>
        <p:spPr>
          <a:xfrm>
            <a:off x="24670" y="612148"/>
            <a:ext cx="8964725" cy="45699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5"/>
          <p:cNvSpPr/>
          <p:nvPr/>
        </p:nvSpPr>
        <p:spPr>
          <a:xfrm>
            <a:off x="885808" y="711524"/>
            <a:ext cx="7482300" cy="4020900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15"/>
          <p:cNvSpPr txBox="1"/>
          <p:nvPr/>
        </p:nvSpPr>
        <p:spPr>
          <a:xfrm>
            <a:off x="0" y="0"/>
            <a:ext cx="9144000" cy="573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POURQUOI LES JEUX OLYMPIQUES ?</a:t>
            </a:r>
            <a:endParaRPr sz="1800" b="1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02" name="Google Shape;102;p15" title="2021_anneaux_olympiques_png_transparent_20210724_1834024954.png"/>
          <p:cNvPicPr preferRelativeResize="0"/>
          <p:nvPr/>
        </p:nvPicPr>
        <p:blipFill rotWithShape="1">
          <a:blip r:embed="rId4">
            <a:alphaModFix/>
          </a:blip>
          <a:srcRect l="8120" t="21826" r="7986" b="22179"/>
          <a:stretch/>
        </p:blipFill>
        <p:spPr>
          <a:xfrm>
            <a:off x="8368108" y="4732428"/>
            <a:ext cx="763333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3025" y="4732424"/>
            <a:ext cx="538144" cy="3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5"/>
          <p:cNvSpPr txBox="1">
            <a:spLocks noGrp="1"/>
          </p:cNvSpPr>
          <p:nvPr>
            <p:ph type="sldNum" idx="12"/>
          </p:nvPr>
        </p:nvSpPr>
        <p:spPr>
          <a:xfrm>
            <a:off x="8799054" y="90000"/>
            <a:ext cx="2520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>
                <a:solidFill>
                  <a:srgbClr val="A78442"/>
                </a:solidFill>
              </a:rPr>
              <a:t>3</a:t>
            </a:fld>
            <a:endParaRPr>
              <a:solidFill>
                <a:srgbClr val="A78442"/>
              </a:solidFill>
            </a:endParaRPr>
          </a:p>
        </p:txBody>
      </p:sp>
      <p:grpSp>
        <p:nvGrpSpPr>
          <p:cNvPr id="10" name="Groupe 9">
            <a:extLst>
              <a:ext uri="{FF2B5EF4-FFF2-40B4-BE49-F238E27FC236}">
                <a16:creationId xmlns:a16="http://schemas.microsoft.com/office/drawing/2014/main" id="{D371FC55-F2A7-7BFF-7B55-FC9675CCDCAC}"/>
              </a:ext>
            </a:extLst>
          </p:cNvPr>
          <p:cNvGrpSpPr/>
          <p:nvPr/>
        </p:nvGrpSpPr>
        <p:grpSpPr>
          <a:xfrm>
            <a:off x="1248313" y="1134925"/>
            <a:ext cx="4737817" cy="360000"/>
            <a:chOff x="1248313" y="1134925"/>
            <a:chExt cx="4737817" cy="360000"/>
          </a:xfrm>
        </p:grpSpPr>
        <p:pic>
          <p:nvPicPr>
            <p:cNvPr id="98" name="Google Shape;98;p15" title="passionate (1).png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248313" y="1134925"/>
              <a:ext cx="360000" cy="36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" name="ZoneTexte 1">
              <a:extLst>
                <a:ext uri="{FF2B5EF4-FFF2-40B4-BE49-F238E27FC236}">
                  <a16:creationId xmlns:a16="http://schemas.microsoft.com/office/drawing/2014/main" id="{C6D24349-ED8E-F434-7A10-CC82FAE02BD6}"/>
                </a:ext>
              </a:extLst>
            </p:cNvPr>
            <p:cNvSpPr txBox="1"/>
            <p:nvPr/>
          </p:nvSpPr>
          <p:spPr>
            <a:xfrm>
              <a:off x="1669311" y="1176425"/>
              <a:ext cx="431681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b="1" dirty="0">
                  <a:solidFill>
                    <a:schemeClr val="dk2"/>
                  </a:solidFill>
                  <a:latin typeface="Lexend"/>
                  <a:ea typeface="Lexend"/>
                  <a:cs typeface="Lexend"/>
                  <a:sym typeface="Lexend"/>
                </a:rPr>
                <a:t>Un thème qui me passionne</a:t>
              </a:r>
              <a:endParaRPr lang="fr-FR" sz="1200" dirty="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</p:grpSp>
      <p:grpSp>
        <p:nvGrpSpPr>
          <p:cNvPr id="3" name="Groupe 2">
            <a:extLst>
              <a:ext uri="{FF2B5EF4-FFF2-40B4-BE49-F238E27FC236}">
                <a16:creationId xmlns:a16="http://schemas.microsoft.com/office/drawing/2014/main" id="{CFD83883-9612-C631-61F8-C1EDDD8192B9}"/>
              </a:ext>
            </a:extLst>
          </p:cNvPr>
          <p:cNvGrpSpPr/>
          <p:nvPr/>
        </p:nvGrpSpPr>
        <p:grpSpPr>
          <a:xfrm>
            <a:off x="1248313" y="1849379"/>
            <a:ext cx="5857780" cy="1335389"/>
            <a:chOff x="1248313" y="1849379"/>
            <a:chExt cx="5857780" cy="1335389"/>
          </a:xfrm>
        </p:grpSpPr>
        <p:grpSp>
          <p:nvGrpSpPr>
            <p:cNvPr id="11" name="Groupe 10">
              <a:extLst>
                <a:ext uri="{FF2B5EF4-FFF2-40B4-BE49-F238E27FC236}">
                  <a16:creationId xmlns:a16="http://schemas.microsoft.com/office/drawing/2014/main" id="{B40FB539-E5F2-96A6-9878-38D61475DC74}"/>
                </a:ext>
              </a:extLst>
            </p:cNvPr>
            <p:cNvGrpSpPr/>
            <p:nvPr/>
          </p:nvGrpSpPr>
          <p:grpSpPr>
            <a:xfrm>
              <a:off x="1248313" y="1849379"/>
              <a:ext cx="5857780" cy="360000"/>
              <a:chOff x="1248313" y="1849379"/>
              <a:chExt cx="5857780" cy="360000"/>
            </a:xfrm>
          </p:grpSpPr>
          <p:pic>
            <p:nvPicPr>
              <p:cNvPr id="99" name="Google Shape;99;p15" title="meeting (1).png"/>
              <p:cNvPicPr preferRelativeResize="0"/>
              <p:nvPr/>
            </p:nvPicPr>
            <p:blipFill rotWithShape="1">
              <a:blip r:embed="rId7">
                <a:alphaModFix/>
              </a:blip>
              <a:srcRect/>
              <a:stretch/>
            </p:blipFill>
            <p:spPr>
              <a:xfrm>
                <a:off x="1248313" y="1849379"/>
                <a:ext cx="360000" cy="3600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A05258B4-F5F0-14C4-1AB7-4CA63B1BF489}"/>
                  </a:ext>
                </a:extLst>
              </p:cNvPr>
              <p:cNvSpPr txBox="1"/>
              <p:nvPr/>
            </p:nvSpPr>
            <p:spPr>
              <a:xfrm>
                <a:off x="1669311" y="1890879"/>
                <a:ext cx="543678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200" b="1" dirty="0">
                    <a:solidFill>
                      <a:schemeClr val="dk2"/>
                    </a:solidFill>
                    <a:latin typeface="Lexend"/>
                    <a:ea typeface="Lexend"/>
                    <a:cs typeface="Lexend"/>
                    <a:sym typeface="Lexend"/>
                  </a:rPr>
                  <a:t>Un sujet qui parle</a:t>
                </a:r>
                <a:r>
                  <a:rPr lang="fr-FR" sz="1200" dirty="0">
                    <a:solidFill>
                      <a:schemeClr val="dk2"/>
                    </a:solidFill>
                    <a:latin typeface="Lexend"/>
                    <a:ea typeface="Lexend"/>
                    <a:cs typeface="Lexend"/>
                    <a:sym typeface="Lexend"/>
                  </a:rPr>
                  <a:t> à une majorité de personnes à travers le monde</a:t>
                </a:r>
              </a:p>
            </p:txBody>
          </p:sp>
        </p:grpSp>
        <p:grpSp>
          <p:nvGrpSpPr>
            <p:cNvPr id="12" name="Groupe 11">
              <a:extLst>
                <a:ext uri="{FF2B5EF4-FFF2-40B4-BE49-F238E27FC236}">
                  <a16:creationId xmlns:a16="http://schemas.microsoft.com/office/drawing/2014/main" id="{E2DD9BBF-CEDA-0B06-ADE4-57A708DFAE8B}"/>
                </a:ext>
              </a:extLst>
            </p:cNvPr>
            <p:cNvGrpSpPr/>
            <p:nvPr/>
          </p:nvGrpSpPr>
          <p:grpSpPr>
            <a:xfrm>
              <a:off x="1303134" y="2658455"/>
              <a:ext cx="5802959" cy="526313"/>
              <a:chOff x="1303134" y="2658455"/>
              <a:chExt cx="5802959" cy="526313"/>
            </a:xfrm>
          </p:grpSpPr>
          <p:pic>
            <p:nvPicPr>
              <p:cNvPr id="100" name="Google Shape;100;p15" title="eiffel-tower (1).png"/>
              <p:cNvPicPr preferRelativeResize="0"/>
              <p:nvPr/>
            </p:nvPicPr>
            <p:blipFill rotWithShape="1">
              <a:blip r:embed="rId8">
                <a:alphaModFix/>
              </a:blip>
              <a:srcRect r="30449"/>
              <a:stretch/>
            </p:blipFill>
            <p:spPr>
              <a:xfrm>
                <a:off x="1303134" y="2658455"/>
                <a:ext cx="250374" cy="3600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8" name="ZoneTexte 7">
                <a:extLst>
                  <a:ext uri="{FF2B5EF4-FFF2-40B4-BE49-F238E27FC236}">
                    <a16:creationId xmlns:a16="http://schemas.microsoft.com/office/drawing/2014/main" id="{106CC6AF-9E48-8325-DEC5-0A3363B0C063}"/>
                  </a:ext>
                </a:extLst>
              </p:cNvPr>
              <p:cNvSpPr txBox="1"/>
              <p:nvPr/>
            </p:nvSpPr>
            <p:spPr>
              <a:xfrm>
                <a:off x="1669311" y="2723103"/>
                <a:ext cx="543678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200" b="1" dirty="0">
                    <a:solidFill>
                      <a:schemeClr val="dk2"/>
                    </a:solidFill>
                    <a:latin typeface="Lexend"/>
                    <a:ea typeface="Lexend"/>
                    <a:cs typeface="Lexend"/>
                    <a:sym typeface="Lexend"/>
                  </a:rPr>
                  <a:t>Audience estimée pour les JO de Paris 2024</a:t>
                </a:r>
              </a:p>
              <a:p>
                <a:r>
                  <a:rPr lang="fr-FR" sz="1200" b="1" dirty="0">
                    <a:solidFill>
                      <a:schemeClr val="dk2"/>
                    </a:solidFill>
                    <a:latin typeface="Lexend"/>
                    <a:ea typeface="Lexend"/>
                    <a:cs typeface="Lexend"/>
                    <a:sym typeface="Lexend"/>
                  </a:rPr>
                  <a:t>	</a:t>
                </a:r>
                <a:r>
                  <a:rPr lang="fr-FR" sz="1050" dirty="0">
                    <a:solidFill>
                      <a:schemeClr val="dk2"/>
                    </a:solidFill>
                    <a:latin typeface="Lexend"/>
                    <a:ea typeface="Lexend"/>
                    <a:cs typeface="Lexend"/>
                    <a:sym typeface="Lexend"/>
                  </a:rPr>
                  <a:t>≈ 5 milliards de personnes </a:t>
                </a:r>
              </a:p>
            </p:txBody>
          </p:sp>
        </p:grpSp>
      </p:grp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947A5703-9D39-304D-5433-DE54AB44A630}"/>
              </a:ext>
            </a:extLst>
          </p:cNvPr>
          <p:cNvGrpSpPr/>
          <p:nvPr/>
        </p:nvGrpSpPr>
        <p:grpSpPr>
          <a:xfrm>
            <a:off x="1248313" y="3550170"/>
            <a:ext cx="7418103" cy="625764"/>
            <a:chOff x="1248313" y="3550170"/>
            <a:chExt cx="7418103" cy="625764"/>
          </a:xfrm>
        </p:grpSpPr>
        <p:pic>
          <p:nvPicPr>
            <p:cNvPr id="101" name="Google Shape;101;p15" title="data (1).png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1248313" y="3550170"/>
              <a:ext cx="360000" cy="36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6238542A-0F0E-61C2-CEB7-CAC012F667BA}"/>
                </a:ext>
              </a:extLst>
            </p:cNvPr>
            <p:cNvSpPr txBox="1"/>
            <p:nvPr/>
          </p:nvSpPr>
          <p:spPr>
            <a:xfrm>
              <a:off x="1672325" y="3575770"/>
              <a:ext cx="6994091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b="1" dirty="0">
                  <a:solidFill>
                    <a:schemeClr val="dk2"/>
                  </a:solidFill>
                  <a:latin typeface="Lexend"/>
                  <a:ea typeface="Lexend"/>
                  <a:cs typeface="Lexend"/>
                  <a:sym typeface="Lexend"/>
                </a:rPr>
                <a:t>Un défi technique</a:t>
              </a:r>
              <a:endParaRPr lang="fr-FR" sz="1200" dirty="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endParaRPr>
            </a:p>
            <a:p>
              <a:r>
                <a:rPr lang="fr-FR" sz="1200" b="1" dirty="0">
                  <a:solidFill>
                    <a:schemeClr val="dk2"/>
                  </a:solidFill>
                  <a:latin typeface="Lexend"/>
                  <a:ea typeface="Lexend"/>
                  <a:cs typeface="Lexend"/>
                  <a:sym typeface="Lexend"/>
                </a:rPr>
                <a:t>	</a:t>
              </a:r>
              <a:r>
                <a:rPr lang="fr-FR" sz="900" dirty="0">
                  <a:solidFill>
                    <a:schemeClr val="dk2"/>
                  </a:solidFill>
                  <a:latin typeface="Lexend"/>
                  <a:ea typeface="Lexend"/>
                  <a:cs typeface="Lexend"/>
                  <a:sym typeface="Lexend"/>
                </a:rPr>
                <a:t>Manipuler des </a:t>
              </a:r>
              <a:r>
                <a:rPr lang="fr-FR" sz="900" dirty="0" err="1">
                  <a:solidFill>
                    <a:schemeClr val="dk2"/>
                  </a:solidFill>
                  <a:latin typeface="Lexend"/>
                  <a:ea typeface="Lexend"/>
                  <a:cs typeface="Lexend"/>
                  <a:sym typeface="Lexend"/>
                </a:rPr>
                <a:t>datasets</a:t>
              </a:r>
              <a:r>
                <a:rPr lang="fr-FR" sz="900" dirty="0">
                  <a:solidFill>
                    <a:schemeClr val="dk2"/>
                  </a:solidFill>
                  <a:latin typeface="Lexend"/>
                  <a:ea typeface="Lexend"/>
                  <a:cs typeface="Lexend"/>
                  <a:sym typeface="Lexend"/>
                </a:rPr>
                <a:t> massifs et variés dans le temps pour en extraire des insights pertinents</a:t>
              </a:r>
            </a:p>
            <a:p>
              <a:r>
                <a:rPr lang="fr-FR" sz="900" dirty="0">
                  <a:solidFill>
                    <a:schemeClr val="dk2"/>
                  </a:solidFill>
                  <a:latin typeface="Lexend"/>
                  <a:ea typeface="Lexend"/>
                  <a:cs typeface="Lexend"/>
                  <a:sym typeface="Lexend"/>
                </a:rPr>
                <a:t>	Effectuer du </a:t>
              </a:r>
              <a:r>
                <a:rPr lang="fr-FR" sz="900" dirty="0" err="1">
                  <a:solidFill>
                    <a:schemeClr val="dk2"/>
                  </a:solidFill>
                  <a:latin typeface="Lexend"/>
                  <a:ea typeface="Lexend"/>
                  <a:cs typeface="Lexend"/>
                  <a:sym typeface="Lexend"/>
                </a:rPr>
                <a:t>scraping</a:t>
              </a:r>
              <a:r>
                <a:rPr lang="fr-FR" sz="900" dirty="0">
                  <a:solidFill>
                    <a:schemeClr val="dk2"/>
                  </a:solidFill>
                  <a:latin typeface="Lexend"/>
                  <a:ea typeface="Lexend"/>
                  <a:cs typeface="Lexend"/>
                  <a:sym typeface="Lexend"/>
                </a:rPr>
                <a:t> pour extraire des données spécifiques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16" title="360_F_666581036_SfrNrycwJbl4OhDe8zofl3thSGhnGEKq.jpg"/>
          <p:cNvPicPr preferRelativeResize="0"/>
          <p:nvPr/>
        </p:nvPicPr>
        <p:blipFill rotWithShape="1">
          <a:blip r:embed="rId3">
            <a:alphaModFix amt="8000"/>
          </a:blip>
          <a:srcRect l="224" t="15257" r="22303" b="15264"/>
          <a:stretch/>
        </p:blipFill>
        <p:spPr>
          <a:xfrm>
            <a:off x="0" y="573600"/>
            <a:ext cx="8964725" cy="45699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6"/>
          <p:cNvSpPr/>
          <p:nvPr/>
        </p:nvSpPr>
        <p:spPr>
          <a:xfrm>
            <a:off x="830850" y="753925"/>
            <a:ext cx="7482300" cy="4020900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16"/>
          <p:cNvSpPr txBox="1"/>
          <p:nvPr/>
        </p:nvSpPr>
        <p:spPr>
          <a:xfrm>
            <a:off x="0" y="0"/>
            <a:ext cx="9144000" cy="573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PARCOURS DES DONNÉES</a:t>
            </a:r>
            <a:endParaRPr sz="1800" b="1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18" name="Google Shape;118;p16" title="2021_anneaux_olympiques_png_transparent_20210724_1834024954.png"/>
          <p:cNvPicPr preferRelativeResize="0"/>
          <p:nvPr/>
        </p:nvPicPr>
        <p:blipFill rotWithShape="1">
          <a:blip r:embed="rId4">
            <a:alphaModFix/>
          </a:blip>
          <a:srcRect l="8120" t="21826" r="7986" b="22179"/>
          <a:stretch/>
        </p:blipFill>
        <p:spPr>
          <a:xfrm>
            <a:off x="8368108" y="4732428"/>
            <a:ext cx="763333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3025" y="4732424"/>
            <a:ext cx="538144" cy="360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" name="Groupe 4">
            <a:extLst>
              <a:ext uri="{FF2B5EF4-FFF2-40B4-BE49-F238E27FC236}">
                <a16:creationId xmlns:a16="http://schemas.microsoft.com/office/drawing/2014/main" id="{45109C8B-DAA5-ABCE-1EE9-0A6CC934CC24}"/>
              </a:ext>
            </a:extLst>
          </p:cNvPr>
          <p:cNvGrpSpPr/>
          <p:nvPr/>
        </p:nvGrpSpPr>
        <p:grpSpPr>
          <a:xfrm>
            <a:off x="2831431" y="1383637"/>
            <a:ext cx="3225976" cy="536401"/>
            <a:chOff x="2831431" y="1383637"/>
            <a:chExt cx="3225976" cy="536401"/>
          </a:xfrm>
        </p:grpSpPr>
        <p:pic>
          <p:nvPicPr>
            <p:cNvPr id="114" name="Google Shape;114;p16" title="folder (2).png"/>
            <p:cNvPicPr preferRelativeResize="0"/>
            <p:nvPr/>
          </p:nvPicPr>
          <p:blipFill rotWithShape="1">
            <a:blip r:embed="rId6">
              <a:alphaModFix/>
            </a:blip>
            <a:srcRect l="189" r="179"/>
            <a:stretch/>
          </p:blipFill>
          <p:spPr>
            <a:xfrm>
              <a:off x="2831431" y="1425289"/>
              <a:ext cx="441149" cy="4428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5" name="Google Shape;115;p16" title="mapshaper.png"/>
            <p:cNvPicPr preferRelativeResize="0"/>
            <p:nvPr/>
          </p:nvPicPr>
          <p:blipFill rotWithShape="1">
            <a:blip r:embed="rId7">
              <a:alphaModFix/>
            </a:blip>
            <a:srcRect l="16565" r="16558"/>
            <a:stretch/>
          </p:blipFill>
          <p:spPr>
            <a:xfrm>
              <a:off x="4154444" y="1425305"/>
              <a:ext cx="442800" cy="442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6" name="Google Shape;116;p16" title="3962382-200.png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5614607" y="1425305"/>
              <a:ext cx="442800" cy="442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8" name="Google Shape;128;p16" title="vertical-arrow.png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 rot="5400000">
              <a:off x="3414869" y="1309375"/>
              <a:ext cx="536401" cy="684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9" name="Google Shape;129;p16" title="vertical-arrow.png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 rot="5400000">
              <a:off x="4837732" y="1309375"/>
              <a:ext cx="536401" cy="6849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0" name="Google Shape;130;p16"/>
            <p:cNvSpPr txBox="1"/>
            <p:nvPr/>
          </p:nvSpPr>
          <p:spPr>
            <a:xfrm>
              <a:off x="3343811" y="1425290"/>
              <a:ext cx="644400" cy="27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700" dirty="0">
                  <a:solidFill>
                    <a:schemeClr val="dk2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import</a:t>
              </a:r>
              <a:endParaRPr sz="700" dirty="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132" name="Google Shape;132;p16"/>
            <p:cNvSpPr txBox="1"/>
            <p:nvPr/>
          </p:nvSpPr>
          <p:spPr>
            <a:xfrm>
              <a:off x="4664769" y="1425299"/>
              <a:ext cx="834900" cy="27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700">
                  <a:solidFill>
                    <a:schemeClr val="dk2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reformatage</a:t>
              </a:r>
              <a:endParaRPr sz="7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</p:grpSp>
      <p:grpSp>
        <p:nvGrpSpPr>
          <p:cNvPr id="7" name="Groupe 6">
            <a:extLst>
              <a:ext uri="{FF2B5EF4-FFF2-40B4-BE49-F238E27FC236}">
                <a16:creationId xmlns:a16="http://schemas.microsoft.com/office/drawing/2014/main" id="{F640B1E0-3894-C289-8DCC-D2999A217CB1}"/>
              </a:ext>
            </a:extLst>
          </p:cNvPr>
          <p:cNvGrpSpPr/>
          <p:nvPr/>
        </p:nvGrpSpPr>
        <p:grpSpPr>
          <a:xfrm>
            <a:off x="1287382" y="2436237"/>
            <a:ext cx="4789722" cy="1323626"/>
            <a:chOff x="1287382" y="2436237"/>
            <a:chExt cx="4789722" cy="1323626"/>
          </a:xfrm>
        </p:grpSpPr>
        <p:pic>
          <p:nvPicPr>
            <p:cNvPr id="112" name="Google Shape;112;p16" title="social.png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1287382" y="3242208"/>
              <a:ext cx="442799" cy="4428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3" name="Google Shape;113;p16" title="folder (2).png"/>
            <p:cNvPicPr preferRelativeResize="0"/>
            <p:nvPr/>
          </p:nvPicPr>
          <p:blipFill rotWithShape="1">
            <a:blip r:embed="rId6">
              <a:alphaModFix/>
            </a:blip>
            <a:srcRect l="189" r="179"/>
            <a:stretch/>
          </p:blipFill>
          <p:spPr>
            <a:xfrm>
              <a:off x="2609169" y="2815799"/>
              <a:ext cx="441149" cy="4428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7" name="Google Shape;117;p16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2830599" y="3093259"/>
              <a:ext cx="442799" cy="4428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1" name="Google Shape;121;p16" title="pngwing.com (1).png"/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>
              <a:off x="1287382" y="2497276"/>
              <a:ext cx="442798" cy="44280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2" name="Google Shape;122;p16" title="arrow (2).png"/>
            <p:cNvPicPr preferRelativeResize="0"/>
            <p:nvPr/>
          </p:nvPicPr>
          <p:blipFill rotWithShape="1">
            <a:blip r:embed="rId13">
              <a:alphaModFix/>
            </a:blip>
            <a:srcRect/>
            <a:stretch/>
          </p:blipFill>
          <p:spPr>
            <a:xfrm rot="-2942625">
              <a:off x="1961145" y="3098626"/>
              <a:ext cx="537347" cy="53734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3" name="Google Shape;123;p16" title="curved-arrow.png"/>
            <p:cNvPicPr preferRelativeResize="0"/>
            <p:nvPr/>
          </p:nvPicPr>
          <p:blipFill rotWithShape="1">
            <a:blip r:embed="rId14">
              <a:alphaModFix/>
            </a:blip>
            <a:srcRect/>
            <a:stretch/>
          </p:blipFill>
          <p:spPr>
            <a:xfrm rot="3000003">
              <a:off x="1961146" y="2499839"/>
              <a:ext cx="537346" cy="53734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4" name="Google Shape;124;p16" title="vertical-arrow.png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 rot="5400000">
              <a:off x="4142649" y="2015862"/>
              <a:ext cx="536399" cy="21405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6" name="Google Shape;126;p16"/>
            <p:cNvSpPr txBox="1"/>
            <p:nvPr/>
          </p:nvSpPr>
          <p:spPr>
            <a:xfrm>
              <a:off x="1856236" y="2436237"/>
              <a:ext cx="644400" cy="27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700">
                  <a:solidFill>
                    <a:schemeClr val="dk2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collecte</a:t>
              </a:r>
              <a:endParaRPr sz="7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127" name="Google Shape;127;p16"/>
            <p:cNvSpPr txBox="1"/>
            <p:nvPr/>
          </p:nvSpPr>
          <p:spPr>
            <a:xfrm>
              <a:off x="1866512" y="3399863"/>
              <a:ext cx="644400" cy="36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700">
                  <a:solidFill>
                    <a:schemeClr val="dk2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web scraping</a:t>
              </a:r>
              <a:endParaRPr sz="7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131" name="Google Shape;131;p16"/>
            <p:cNvSpPr txBox="1"/>
            <p:nvPr/>
          </p:nvSpPr>
          <p:spPr>
            <a:xfrm>
              <a:off x="3343775" y="2749607"/>
              <a:ext cx="1907100" cy="336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700">
                  <a:solidFill>
                    <a:schemeClr val="dk2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import, nettoyage, transformation et exploration</a:t>
              </a:r>
              <a:endParaRPr sz="7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pic>
          <p:nvPicPr>
            <p:cNvPr id="135" name="Google Shape;135;p16" title="python.png"/>
            <p:cNvPicPr preferRelativeResize="0"/>
            <p:nvPr/>
          </p:nvPicPr>
          <p:blipFill rotWithShape="1">
            <a:blip r:embed="rId15">
              <a:alphaModFix/>
            </a:blip>
            <a:srcRect l="189" r="179"/>
            <a:stretch/>
          </p:blipFill>
          <p:spPr>
            <a:xfrm>
              <a:off x="5635953" y="2864714"/>
              <a:ext cx="441151" cy="4427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6" name="Google Shape;136;p16"/>
          <p:cNvSpPr txBox="1">
            <a:spLocks noGrp="1"/>
          </p:cNvSpPr>
          <p:nvPr>
            <p:ph type="sldNum" idx="12"/>
          </p:nvPr>
        </p:nvSpPr>
        <p:spPr>
          <a:xfrm>
            <a:off x="8799054" y="90000"/>
            <a:ext cx="2520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>
                <a:solidFill>
                  <a:srgbClr val="A78442"/>
                </a:solidFill>
              </a:rPr>
              <a:t>4</a:t>
            </a:fld>
            <a:endParaRPr>
              <a:solidFill>
                <a:srgbClr val="A78442"/>
              </a:solidFill>
            </a:endParaRPr>
          </a:p>
        </p:txBody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id="{78311EA2-E8B9-27D6-4274-50C8A5D43692}"/>
              </a:ext>
            </a:extLst>
          </p:cNvPr>
          <p:cNvGrpSpPr/>
          <p:nvPr/>
        </p:nvGrpSpPr>
        <p:grpSpPr>
          <a:xfrm>
            <a:off x="6148277" y="1380338"/>
            <a:ext cx="1708341" cy="1973984"/>
            <a:chOff x="6148277" y="1380338"/>
            <a:chExt cx="1708341" cy="1973984"/>
          </a:xfrm>
        </p:grpSpPr>
        <p:pic>
          <p:nvPicPr>
            <p:cNvPr id="120" name="Google Shape;120;p16"/>
            <p:cNvPicPr preferRelativeResize="0"/>
            <p:nvPr/>
          </p:nvPicPr>
          <p:blipFill rotWithShape="1">
            <a:blip r:embed="rId16">
              <a:alphaModFix/>
            </a:blip>
            <a:srcRect/>
            <a:stretch/>
          </p:blipFill>
          <p:spPr>
            <a:xfrm>
              <a:off x="7413820" y="2864727"/>
              <a:ext cx="442798" cy="4427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5" name="Google Shape;125;p16" title="vertical-arrow.png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 rot="5400000">
              <a:off x="6478082" y="2513809"/>
              <a:ext cx="536401" cy="11446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3" name="Google Shape;133;p16"/>
            <p:cNvSpPr txBox="1"/>
            <p:nvPr/>
          </p:nvSpPr>
          <p:spPr>
            <a:xfrm>
              <a:off x="6148277" y="2641790"/>
              <a:ext cx="1105800" cy="503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700" dirty="0">
                  <a:solidFill>
                    <a:schemeClr val="dk2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Construction modèle OLAP et dashboard final</a:t>
              </a:r>
              <a:endParaRPr sz="700" dirty="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700" dirty="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pic>
          <p:nvPicPr>
            <p:cNvPr id="134" name="Google Shape;134;p16" title="vertical-arrow.png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 rot="8192160">
              <a:off x="6532796" y="1380338"/>
              <a:ext cx="536401" cy="172727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" name="Google Shape;132;p16">
              <a:extLst>
                <a:ext uri="{FF2B5EF4-FFF2-40B4-BE49-F238E27FC236}">
                  <a16:creationId xmlns:a16="http://schemas.microsoft.com/office/drawing/2014/main" id="{B309610D-20BB-2A2B-EA34-5DEAFAF89E81}"/>
                </a:ext>
              </a:extLst>
            </p:cNvPr>
            <p:cNvSpPr txBox="1"/>
            <p:nvPr/>
          </p:nvSpPr>
          <p:spPr>
            <a:xfrm rot="2735646">
              <a:off x="6284366" y="1977388"/>
              <a:ext cx="1068807" cy="27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700" dirty="0">
                  <a:solidFill>
                    <a:schemeClr val="dk2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M</a:t>
              </a:r>
              <a:r>
                <a:rPr lang="fr" sz="700" dirty="0">
                  <a:solidFill>
                    <a:schemeClr val="dk2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appage carte</a:t>
              </a:r>
              <a:endParaRPr sz="700" dirty="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17" title="360_F_666581036_SfrNrycwJbl4OhDe8zofl3thSGhnGEKq.jpg"/>
          <p:cNvPicPr preferRelativeResize="0"/>
          <p:nvPr/>
        </p:nvPicPr>
        <p:blipFill rotWithShape="1">
          <a:blip r:embed="rId5">
            <a:alphaModFix amt="8000"/>
          </a:blip>
          <a:srcRect l="224" t="15257" r="22303" b="15264"/>
          <a:stretch/>
        </p:blipFill>
        <p:spPr>
          <a:xfrm>
            <a:off x="0" y="573600"/>
            <a:ext cx="8964725" cy="4569900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17"/>
          <p:cNvSpPr/>
          <p:nvPr/>
        </p:nvSpPr>
        <p:spPr>
          <a:xfrm>
            <a:off x="473675" y="739550"/>
            <a:ext cx="3542400" cy="4020900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17"/>
          <p:cNvSpPr txBox="1"/>
          <p:nvPr/>
        </p:nvSpPr>
        <p:spPr>
          <a:xfrm>
            <a:off x="0" y="0"/>
            <a:ext cx="9144000" cy="573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NOTRE DATABASE</a:t>
            </a:r>
            <a:endParaRPr sz="1800" b="1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>
                <a:solidFill>
                  <a:srgbClr val="C0C0C0"/>
                </a:solidFill>
                <a:latin typeface="Inter"/>
                <a:ea typeface="Inter"/>
                <a:cs typeface="Inter"/>
                <a:sym typeface="Inter"/>
              </a:rPr>
              <a:t>COLLECTE, IMPORTATION ET TRAITEMENT DES DONNÉES</a:t>
            </a:r>
            <a:endParaRPr b="1">
              <a:solidFill>
                <a:srgbClr val="C0C0C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45" name="Google Shape;145;p17"/>
          <p:cNvSpPr/>
          <p:nvPr/>
        </p:nvSpPr>
        <p:spPr>
          <a:xfrm>
            <a:off x="5021425" y="739550"/>
            <a:ext cx="3542400" cy="4020900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7" name="Google Shape;147;p17" title="images.jp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60962" y="2010150"/>
            <a:ext cx="442800" cy="44280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7"/>
          <p:cNvSpPr/>
          <p:nvPr/>
        </p:nvSpPr>
        <p:spPr>
          <a:xfrm>
            <a:off x="4153475" y="2476838"/>
            <a:ext cx="773700" cy="546300"/>
          </a:xfrm>
          <a:prstGeom prst="notched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D4B10424-7062-5786-E3BA-9A2FB36B6AC7}"/>
              </a:ext>
            </a:extLst>
          </p:cNvPr>
          <p:cNvGrpSpPr/>
          <p:nvPr/>
        </p:nvGrpSpPr>
        <p:grpSpPr>
          <a:xfrm>
            <a:off x="389850" y="739550"/>
            <a:ext cx="3673800" cy="4020900"/>
            <a:chOff x="389850" y="739550"/>
            <a:chExt cx="3673800" cy="4020900"/>
          </a:xfrm>
        </p:grpSpPr>
        <p:sp>
          <p:nvSpPr>
            <p:cNvPr id="143" name="Google Shape;143;p17"/>
            <p:cNvSpPr txBox="1"/>
            <p:nvPr/>
          </p:nvSpPr>
          <p:spPr>
            <a:xfrm>
              <a:off x="389850" y="739550"/>
              <a:ext cx="3673800" cy="402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45720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b="1" dirty="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endParaRPr>
            </a:p>
            <a:p>
              <a:pPr marL="91440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000" b="1" dirty="0">
                  <a:solidFill>
                    <a:schemeClr val="dk2"/>
                  </a:solidFill>
                  <a:latin typeface="Lexend"/>
                  <a:ea typeface="Lexend"/>
                  <a:cs typeface="Lexend"/>
                  <a:sym typeface="Lexend"/>
                </a:rPr>
                <a:t>Récupération des données</a:t>
              </a:r>
              <a:endParaRPr sz="1000" b="1" dirty="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endParaRPr>
            </a:p>
            <a:p>
              <a:pPr marL="1371600" lvl="0" indent="-292100" algn="l" rtl="0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000"/>
                <a:buFont typeface="Lexend"/>
                <a:buChar char="-"/>
              </a:pPr>
              <a:r>
                <a:rPr lang="fr" sz="1000" dirty="0">
                  <a:solidFill>
                    <a:schemeClr val="dk2"/>
                  </a:solidFill>
                  <a:latin typeface="Lexend"/>
                  <a:ea typeface="Lexend"/>
                  <a:cs typeface="Lexend"/>
                  <a:sym typeface="Lexend"/>
                </a:rPr>
                <a:t>11 tables | </a:t>
              </a:r>
              <a:r>
                <a:rPr lang="fr" sz="800" dirty="0">
                  <a:solidFill>
                    <a:schemeClr val="dk2"/>
                  </a:solidFill>
                  <a:latin typeface="Lexend"/>
                  <a:ea typeface="Lexend"/>
                  <a:cs typeface="Lexend"/>
                  <a:sym typeface="Lexend"/>
                </a:rPr>
                <a:t>6 via Kaggle - 5 par scraping</a:t>
              </a:r>
              <a:endParaRPr sz="1000" b="1" dirty="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endParaRPr>
            </a:p>
            <a:p>
              <a:pPr marL="1371600" lvl="0" indent="-292100" algn="l" rtl="0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000"/>
                <a:buFont typeface="Lexend"/>
                <a:buChar char="-"/>
              </a:pPr>
              <a:r>
                <a:rPr lang="fr" sz="1000" dirty="0">
                  <a:solidFill>
                    <a:schemeClr val="dk2"/>
                  </a:solidFill>
                  <a:latin typeface="Lexend"/>
                  <a:ea typeface="Lexend"/>
                  <a:cs typeface="Lexend"/>
                  <a:sym typeface="Lexend"/>
                </a:rPr>
                <a:t>483 740 lignes</a:t>
              </a:r>
              <a:endParaRPr sz="1000" dirty="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endParaRPr>
            </a:p>
            <a:p>
              <a:pPr marL="1371600" lvl="0" indent="-292100" algn="l" rtl="0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000"/>
                <a:buFont typeface="Lexend"/>
                <a:buChar char="-"/>
              </a:pPr>
              <a:r>
                <a:rPr lang="fr" sz="1000" dirty="0">
                  <a:solidFill>
                    <a:schemeClr val="dk2"/>
                  </a:solidFill>
                  <a:latin typeface="Lexend"/>
                  <a:ea typeface="Lexend"/>
                  <a:cs typeface="Lexend"/>
                  <a:sym typeface="Lexend"/>
                </a:rPr>
                <a:t>88 colonnes</a:t>
              </a:r>
              <a:endParaRPr sz="1000" dirty="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endParaRPr>
            </a:p>
            <a:p>
              <a:pPr marL="914400" lvl="0" indent="45720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 b="1" dirty="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endParaRPr>
            </a:p>
            <a:p>
              <a:pPr marL="914400" lvl="0" indent="45720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 b="1" dirty="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endParaRPr>
            </a:p>
            <a:p>
              <a:pPr marL="91440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000" b="1" dirty="0">
                  <a:solidFill>
                    <a:schemeClr val="dk2"/>
                  </a:solidFill>
                  <a:latin typeface="Lexend"/>
                  <a:ea typeface="Lexend"/>
                  <a:cs typeface="Lexend"/>
                  <a:sym typeface="Lexend"/>
                </a:rPr>
                <a:t>Fichier Json</a:t>
              </a:r>
              <a:endParaRPr sz="1000" b="1" dirty="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endParaRPr>
            </a:p>
            <a:p>
              <a:pPr marL="1371600" lvl="0" indent="-292100" algn="l" rtl="0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000"/>
                <a:buFont typeface="Lexend"/>
                <a:buChar char="-"/>
              </a:pPr>
              <a:r>
                <a:rPr lang="fr" sz="1000" dirty="0">
                  <a:solidFill>
                    <a:schemeClr val="dk2"/>
                  </a:solidFill>
                  <a:latin typeface="Lexend"/>
                  <a:ea typeface="Lexend"/>
                  <a:cs typeface="Lexend"/>
                  <a:sym typeface="Lexend"/>
                </a:rPr>
                <a:t>Limites des continents</a:t>
              </a:r>
              <a:endParaRPr sz="1000" dirty="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endParaRPr>
            </a:p>
            <a:p>
              <a:pPr marL="1371600" lvl="0" indent="-292100" algn="l" rtl="0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000"/>
                <a:buFont typeface="Lexend"/>
                <a:buChar char="-"/>
              </a:pPr>
              <a:r>
                <a:rPr lang="fr" sz="1000" dirty="0">
                  <a:solidFill>
                    <a:schemeClr val="dk2"/>
                  </a:solidFill>
                  <a:latin typeface="Lexend"/>
                  <a:ea typeface="Lexend"/>
                  <a:cs typeface="Lexend"/>
                  <a:sym typeface="Lexend"/>
                </a:rPr>
                <a:t>Affinage via Mapshaper</a:t>
              </a:r>
              <a:endParaRPr sz="1000" dirty="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endParaRPr>
            </a:p>
            <a:p>
              <a:pPr marL="914400" lvl="0" indent="45720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 b="1" dirty="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endParaRPr>
            </a:p>
            <a:p>
              <a:pPr marL="914400" lvl="0" indent="45720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 b="1" dirty="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endParaRPr>
            </a:p>
            <a:p>
              <a:pPr marL="91440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000" b="1" dirty="0">
                  <a:solidFill>
                    <a:schemeClr val="dk2"/>
                  </a:solidFill>
                  <a:latin typeface="Lexend"/>
                  <a:ea typeface="Lexend"/>
                  <a:cs typeface="Lexend"/>
                  <a:sym typeface="Lexend"/>
                </a:rPr>
                <a:t>Scraping de données sur Wikipedia</a:t>
              </a:r>
              <a:endParaRPr sz="1000" b="1" dirty="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endParaRPr>
            </a:p>
            <a:p>
              <a:pPr marL="914400" lvl="0" indent="45720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b="1" dirty="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endParaRPr>
            </a:p>
            <a:p>
              <a:pPr marL="182880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dirty="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pic>
          <p:nvPicPr>
            <p:cNvPr id="149" name="Google Shape;149;p17" title="data-collection.png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733963" y="1650150"/>
              <a:ext cx="360000" cy="36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" name="Google Shape;150;p17" title="json-file.png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733963" y="2558200"/>
              <a:ext cx="360000" cy="36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" name="Google Shape;151;p17" title="crawling.png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733963" y="3364650"/>
              <a:ext cx="360000" cy="360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" name="Groupe 2">
            <a:extLst>
              <a:ext uri="{FF2B5EF4-FFF2-40B4-BE49-F238E27FC236}">
                <a16:creationId xmlns:a16="http://schemas.microsoft.com/office/drawing/2014/main" id="{11751530-9BB4-6D46-6A01-A568F7F50297}"/>
              </a:ext>
            </a:extLst>
          </p:cNvPr>
          <p:cNvGrpSpPr/>
          <p:nvPr/>
        </p:nvGrpSpPr>
        <p:grpSpPr>
          <a:xfrm>
            <a:off x="5021425" y="739550"/>
            <a:ext cx="3542400" cy="4020900"/>
            <a:chOff x="5021425" y="739550"/>
            <a:chExt cx="3542400" cy="4020900"/>
          </a:xfrm>
        </p:grpSpPr>
        <p:sp>
          <p:nvSpPr>
            <p:cNvPr id="146" name="Google Shape;146;p17"/>
            <p:cNvSpPr txBox="1"/>
            <p:nvPr/>
          </p:nvSpPr>
          <p:spPr>
            <a:xfrm>
              <a:off x="5021425" y="739550"/>
              <a:ext cx="3542400" cy="402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91440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000" b="1" dirty="0">
                  <a:solidFill>
                    <a:schemeClr val="dk2"/>
                  </a:solidFill>
                  <a:latin typeface="Lexend"/>
                  <a:ea typeface="Lexend"/>
                  <a:cs typeface="Lexend"/>
                  <a:sym typeface="Lexend"/>
                </a:rPr>
                <a:t>Nettoyage</a:t>
              </a:r>
              <a:endParaRPr sz="1000" b="1" dirty="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endParaRPr>
            </a:p>
            <a:p>
              <a:pPr marL="1371600" lvl="0" indent="-292100" algn="l" rtl="0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000"/>
                <a:buFont typeface="Lexend"/>
                <a:buChar char="-"/>
              </a:pPr>
              <a:r>
                <a:rPr lang="fr" sz="1000" dirty="0">
                  <a:solidFill>
                    <a:schemeClr val="dk2"/>
                  </a:solidFill>
                  <a:latin typeface="Lexend"/>
                  <a:ea typeface="Lexend"/>
                  <a:cs typeface="Lexend"/>
                  <a:sym typeface="Lexend"/>
                </a:rPr>
                <a:t>1208 doublons</a:t>
              </a:r>
              <a:endParaRPr sz="1000" dirty="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endParaRPr>
            </a:p>
            <a:p>
              <a:pPr marL="1371600" lvl="0" indent="-292100" algn="l" rtl="0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000"/>
                <a:buFont typeface="Lexend"/>
                <a:buChar char="-"/>
              </a:pPr>
              <a:r>
                <a:rPr lang="fr" sz="1000" dirty="0">
                  <a:solidFill>
                    <a:schemeClr val="dk2"/>
                  </a:solidFill>
                  <a:latin typeface="Lexend"/>
                  <a:ea typeface="Lexend"/>
                  <a:cs typeface="Lexend"/>
                  <a:sym typeface="Lexend"/>
                </a:rPr>
                <a:t>1 table “Results”</a:t>
              </a:r>
              <a:endParaRPr sz="1000" dirty="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endParaRPr>
            </a:p>
            <a:p>
              <a:pPr marL="1371600" lvl="0" indent="-292100" algn="l" rtl="0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000"/>
                <a:buFont typeface="Lexend"/>
                <a:buChar char="-"/>
              </a:pPr>
              <a:r>
                <a:rPr lang="fr" sz="1000" dirty="0">
                  <a:solidFill>
                    <a:schemeClr val="dk2"/>
                  </a:solidFill>
                  <a:latin typeface="Lexend"/>
                  <a:ea typeface="Lexend"/>
                  <a:cs typeface="Lexend"/>
                  <a:sym typeface="Lexend"/>
                </a:rPr>
                <a:t>7 colonnes</a:t>
              </a:r>
              <a:endParaRPr sz="1000" dirty="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endParaRPr>
            </a:p>
            <a:p>
              <a:pPr marL="274320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 b="1" dirty="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endParaRPr>
            </a:p>
            <a:p>
              <a:pPr marL="274320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 b="1" dirty="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endParaRPr>
            </a:p>
            <a:p>
              <a:pPr marL="91440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000" b="1" dirty="0">
                  <a:solidFill>
                    <a:schemeClr val="dk2"/>
                  </a:solidFill>
                  <a:latin typeface="Lexend"/>
                  <a:ea typeface="Lexend"/>
                  <a:cs typeface="Lexend"/>
                  <a:sym typeface="Lexend"/>
                </a:rPr>
                <a:t>Création</a:t>
              </a:r>
              <a:endParaRPr sz="1000" b="1" dirty="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endParaRPr>
            </a:p>
            <a:p>
              <a:pPr marL="1371600" lvl="0" indent="-292100" algn="l" rtl="0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000"/>
                <a:buFont typeface="Lexend"/>
                <a:buChar char="-"/>
              </a:pPr>
              <a:r>
                <a:rPr lang="fr" sz="1000" dirty="0">
                  <a:solidFill>
                    <a:schemeClr val="dk2"/>
                  </a:solidFill>
                  <a:latin typeface="Lexend"/>
                  <a:ea typeface="Lexend"/>
                  <a:cs typeface="Lexend"/>
                  <a:sym typeface="Lexend"/>
                </a:rPr>
                <a:t>Dataframe sport_event</a:t>
              </a:r>
              <a:endParaRPr sz="1000" dirty="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endParaRPr>
            </a:p>
            <a:p>
              <a:pPr marL="1371600" lvl="0" indent="-292100" algn="l" rtl="0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000"/>
                <a:buFont typeface="Lexend"/>
                <a:buChar char="-"/>
              </a:pPr>
              <a:r>
                <a:rPr lang="fr" sz="1000" dirty="0">
                  <a:solidFill>
                    <a:schemeClr val="dk2"/>
                  </a:solidFill>
                  <a:latin typeface="Lexend"/>
                  <a:ea typeface="Lexend"/>
                  <a:cs typeface="Lexend"/>
                  <a:sym typeface="Lexend"/>
                </a:rPr>
                <a:t>Clés de jointure </a:t>
              </a:r>
              <a:endParaRPr sz="1000" dirty="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endParaRPr>
            </a:p>
            <a:p>
              <a:pPr marL="1371600" lvl="0" indent="-292100" algn="l" rtl="0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000"/>
                <a:buFont typeface="Lexend"/>
                <a:buChar char="-"/>
              </a:pPr>
              <a:r>
                <a:rPr lang="fr" sz="1000" dirty="0">
                  <a:solidFill>
                    <a:schemeClr val="dk2"/>
                  </a:solidFill>
                  <a:latin typeface="Lexend"/>
                  <a:ea typeface="Lexend"/>
                  <a:cs typeface="Lexend"/>
                  <a:sym typeface="Lexend"/>
                </a:rPr>
                <a:t>Valeur calculée </a:t>
              </a:r>
              <a:endParaRPr sz="1000" dirty="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endParaRPr>
            </a:p>
            <a:p>
              <a:pPr marL="274320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 b="1" dirty="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endParaRPr>
            </a:p>
            <a:p>
              <a:pPr marL="274320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 b="1" dirty="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endParaRPr>
            </a:p>
            <a:p>
              <a:pPr marL="91440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000" b="1" dirty="0">
                  <a:solidFill>
                    <a:schemeClr val="dk2"/>
                  </a:solidFill>
                  <a:latin typeface="Lexend"/>
                  <a:ea typeface="Lexend"/>
                  <a:cs typeface="Lexend"/>
                  <a:sym typeface="Lexend"/>
                </a:rPr>
                <a:t>Uniformisation des éditions</a:t>
              </a:r>
              <a:endParaRPr sz="1000" b="1" dirty="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endParaRPr>
            </a:p>
            <a:p>
              <a:pPr marL="1371600" lvl="0" indent="-292100" algn="l" rtl="0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000"/>
                <a:buFont typeface="Lexend"/>
                <a:buChar char="-"/>
              </a:pPr>
              <a:r>
                <a:rPr lang="fr" sz="1000" dirty="0">
                  <a:solidFill>
                    <a:schemeClr val="dk2"/>
                  </a:solidFill>
                  <a:latin typeface="Lexend"/>
                  <a:ea typeface="Lexend"/>
                  <a:cs typeface="Lexend"/>
                  <a:sym typeface="Lexend"/>
                </a:rPr>
                <a:t>Le cas de 1956</a:t>
              </a:r>
              <a:endParaRPr sz="1000" dirty="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endParaRPr>
            </a:p>
            <a:p>
              <a:pPr marL="274320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 b="1" dirty="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endParaRPr>
            </a:p>
            <a:p>
              <a:pPr marL="274320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 b="1" dirty="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endParaRPr>
            </a:p>
            <a:p>
              <a:pPr marL="91440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000" b="1" dirty="0">
                  <a:solidFill>
                    <a:schemeClr val="dk2"/>
                  </a:solidFill>
                  <a:latin typeface="Lexend"/>
                  <a:ea typeface="Lexend"/>
                  <a:cs typeface="Lexend"/>
                  <a:sym typeface="Lexend"/>
                </a:rPr>
                <a:t>Premières visualisations EDA</a:t>
              </a:r>
              <a:endParaRPr sz="1000" b="1" dirty="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endParaRPr>
            </a:p>
            <a:p>
              <a:pPr marL="274320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 b="1" dirty="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endParaRPr>
            </a:p>
            <a:p>
              <a:pPr marL="274320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 b="1" dirty="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endParaRPr>
            </a:p>
            <a:p>
              <a:pPr marL="91440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000" b="1" dirty="0">
                  <a:solidFill>
                    <a:schemeClr val="dk2"/>
                  </a:solidFill>
                  <a:latin typeface="Lexend"/>
                  <a:ea typeface="Lexend"/>
                  <a:cs typeface="Lexend"/>
                  <a:sym typeface="Lexend"/>
                </a:rPr>
                <a:t>Enregistrement des fichiers .csv</a:t>
              </a:r>
              <a:endParaRPr sz="1000" b="1" dirty="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pic>
          <p:nvPicPr>
            <p:cNvPr id="152" name="Google Shape;152;p17" title="delete.png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5356763" y="1180250"/>
              <a:ext cx="360000" cy="36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" name="Google Shape;153;p17" title="merging.png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5356763" y="2088300"/>
              <a:ext cx="360000" cy="36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4" name="Google Shape;154;p17" title="spreadsheet-column.png"/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>
              <a:off x="5356763" y="2926500"/>
              <a:ext cx="360000" cy="36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5" name="Google Shape;155;p17" title="data-chart.png"/>
            <p:cNvPicPr preferRelativeResize="0"/>
            <p:nvPr/>
          </p:nvPicPr>
          <p:blipFill rotWithShape="1">
            <a:blip r:embed="rId13">
              <a:alphaModFix/>
            </a:blip>
            <a:srcRect/>
            <a:stretch/>
          </p:blipFill>
          <p:spPr>
            <a:xfrm>
              <a:off x="5356763" y="3536100"/>
              <a:ext cx="360000" cy="36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6" name="Google Shape;156;p17" title="diskette.png"/>
            <p:cNvPicPr preferRelativeResize="0"/>
            <p:nvPr/>
          </p:nvPicPr>
          <p:blipFill rotWithShape="1">
            <a:blip r:embed="rId14">
              <a:alphaModFix/>
            </a:blip>
            <a:srcRect/>
            <a:stretch/>
          </p:blipFill>
          <p:spPr>
            <a:xfrm>
              <a:off x="5356763" y="4082200"/>
              <a:ext cx="360000" cy="360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7" name="Google Shape;157;p17" title="2021_anneaux_olympiques_png_transparent_20210724_1834024954.png"/>
          <p:cNvPicPr preferRelativeResize="0"/>
          <p:nvPr/>
        </p:nvPicPr>
        <p:blipFill rotWithShape="1">
          <a:blip r:embed="rId15">
            <a:alphaModFix/>
          </a:blip>
          <a:srcRect l="8120" t="21826" r="7986" b="22179"/>
          <a:stretch/>
        </p:blipFill>
        <p:spPr>
          <a:xfrm>
            <a:off x="8368108" y="4732428"/>
            <a:ext cx="763333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17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113025" y="4732424"/>
            <a:ext cx="538144" cy="3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17"/>
          <p:cNvSpPr txBox="1">
            <a:spLocks noGrp="1"/>
          </p:cNvSpPr>
          <p:nvPr>
            <p:ph type="sldNum" idx="12"/>
          </p:nvPr>
        </p:nvSpPr>
        <p:spPr>
          <a:xfrm>
            <a:off x="8799054" y="90000"/>
            <a:ext cx="2520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>
                <a:solidFill>
                  <a:srgbClr val="A78442"/>
                </a:solidFill>
              </a:rPr>
              <a:t>5</a:t>
            </a:fld>
            <a:endParaRPr>
              <a:solidFill>
                <a:srgbClr val="A78442"/>
              </a:solidFill>
            </a:endParaRP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8DBFFDC6-A4AE-D6CF-3A0F-090BFDBB1A9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7"/>
          <a:srcRect l="-137500" t="-55469" r="-137500" b="-55469"/>
          <a:stretch>
            <a:fillRect/>
          </a:stretch>
        </p:blipFill>
        <p:spPr>
          <a:xfrm>
            <a:off x="6858000" y="3857625"/>
            <a:ext cx="2286000" cy="12858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549">
        <p:fade/>
      </p:transition>
    </mc:Choice>
    <mc:Fallback xmlns="">
      <p:transition spd="med" advTm="154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18" title="360_F_666581036_SfrNrycwJbl4OhDe8zofl3thSGhnGEKq.jpg"/>
          <p:cNvPicPr preferRelativeResize="0"/>
          <p:nvPr/>
        </p:nvPicPr>
        <p:blipFill rotWithShape="1">
          <a:blip r:embed="rId3">
            <a:alphaModFix amt="8000"/>
          </a:blip>
          <a:srcRect l="224" t="15257" r="22303" b="15264"/>
          <a:stretch/>
        </p:blipFill>
        <p:spPr>
          <a:xfrm>
            <a:off x="0" y="573600"/>
            <a:ext cx="8964725" cy="4569900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18"/>
          <p:cNvSpPr txBox="1"/>
          <p:nvPr/>
        </p:nvSpPr>
        <p:spPr>
          <a:xfrm>
            <a:off x="0" y="0"/>
            <a:ext cx="9144000" cy="573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ANALYSE EXPLORATOIRE</a:t>
            </a:r>
            <a:endParaRPr sz="1800" b="1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>
                <a:solidFill>
                  <a:srgbClr val="C0C0C0"/>
                </a:solidFill>
                <a:latin typeface="Inter"/>
                <a:ea typeface="Inter"/>
                <a:cs typeface="Inter"/>
                <a:sym typeface="Inter"/>
              </a:rPr>
              <a:t>ORIENTATIONS RETENUES</a:t>
            </a:r>
            <a:endParaRPr b="1">
              <a:solidFill>
                <a:srgbClr val="C0C0C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66" name="Google Shape;166;p18" title="newplot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04550" y="739556"/>
            <a:ext cx="3077725" cy="21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18" title="heatmap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46225" y="2819887"/>
            <a:ext cx="3078000" cy="210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18" title="gender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26125" y="2819875"/>
            <a:ext cx="3077725" cy="178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18" title="output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046222" y="841812"/>
            <a:ext cx="3078001" cy="178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18" title="2021_anneaux_olympiques_png_transparent_20210724_1834024954.png"/>
          <p:cNvPicPr preferRelativeResize="0"/>
          <p:nvPr/>
        </p:nvPicPr>
        <p:blipFill rotWithShape="1">
          <a:blip r:embed="rId8">
            <a:alphaModFix/>
          </a:blip>
          <a:srcRect l="8120" t="21826" r="7986" b="22179"/>
          <a:stretch/>
        </p:blipFill>
        <p:spPr>
          <a:xfrm>
            <a:off x="8368108" y="4732428"/>
            <a:ext cx="763333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18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13025" y="4732424"/>
            <a:ext cx="538144" cy="3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18"/>
          <p:cNvSpPr txBox="1">
            <a:spLocks noGrp="1"/>
          </p:cNvSpPr>
          <p:nvPr>
            <p:ph type="sldNum" idx="12"/>
          </p:nvPr>
        </p:nvSpPr>
        <p:spPr>
          <a:xfrm>
            <a:off x="8799054" y="90000"/>
            <a:ext cx="2520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>
                <a:solidFill>
                  <a:srgbClr val="A78442"/>
                </a:solidFill>
              </a:rPr>
              <a:t>6</a:t>
            </a:fld>
            <a:endParaRPr>
              <a:solidFill>
                <a:srgbClr val="A7844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19" title="360_F_666581036_SfrNrycwJbl4OhDe8zofl3thSGhnGEKq.jpg"/>
          <p:cNvPicPr preferRelativeResize="0"/>
          <p:nvPr/>
        </p:nvPicPr>
        <p:blipFill rotWithShape="1">
          <a:blip r:embed="rId3">
            <a:alphaModFix amt="8000"/>
          </a:blip>
          <a:srcRect l="224" t="15257" r="22303" b="15264"/>
          <a:stretch/>
        </p:blipFill>
        <p:spPr>
          <a:xfrm>
            <a:off x="0" y="573600"/>
            <a:ext cx="8964725" cy="4569900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19"/>
          <p:cNvSpPr/>
          <p:nvPr/>
        </p:nvSpPr>
        <p:spPr>
          <a:xfrm>
            <a:off x="830850" y="753925"/>
            <a:ext cx="7482300" cy="4020900"/>
          </a:xfrm>
          <a:prstGeom prst="roundRect">
            <a:avLst>
              <a:gd name="adj" fmla="val 16667"/>
            </a:avLst>
          </a:prstGeom>
          <a:solidFill>
            <a:srgbClr val="E1DFDD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19"/>
          <p:cNvSpPr txBox="1"/>
          <p:nvPr/>
        </p:nvSpPr>
        <p:spPr>
          <a:xfrm>
            <a:off x="0" y="0"/>
            <a:ext cx="9144000" cy="573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MODÉLISATION</a:t>
            </a:r>
            <a:endParaRPr sz="1800" b="1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>
                <a:solidFill>
                  <a:srgbClr val="C0C0C0"/>
                </a:solidFill>
                <a:latin typeface="Inter"/>
                <a:ea typeface="Inter"/>
                <a:cs typeface="Inter"/>
                <a:sym typeface="Inter"/>
              </a:rPr>
              <a:t>SCHÉMA CONSTELLATION OLAP</a:t>
            </a:r>
            <a:endParaRPr b="1">
              <a:solidFill>
                <a:srgbClr val="C0C0C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80" name="Google Shape;180;p19"/>
          <p:cNvPicPr preferRelativeResize="0"/>
          <p:nvPr/>
        </p:nvPicPr>
        <p:blipFill rotWithShape="1">
          <a:blip r:embed="rId4">
            <a:alphaModFix/>
          </a:blip>
          <a:srcRect t="635"/>
          <a:stretch/>
        </p:blipFill>
        <p:spPr>
          <a:xfrm>
            <a:off x="2174725" y="805008"/>
            <a:ext cx="4794576" cy="394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19" title="2021_anneaux_olympiques_png_transparent_20210724_1834024954.png"/>
          <p:cNvPicPr preferRelativeResize="0"/>
          <p:nvPr/>
        </p:nvPicPr>
        <p:blipFill rotWithShape="1">
          <a:blip r:embed="rId5">
            <a:alphaModFix/>
          </a:blip>
          <a:srcRect l="8120" t="21826" r="7986" b="22179"/>
          <a:stretch/>
        </p:blipFill>
        <p:spPr>
          <a:xfrm>
            <a:off x="8368108" y="4732428"/>
            <a:ext cx="763333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1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13025" y="4732424"/>
            <a:ext cx="538144" cy="3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19"/>
          <p:cNvSpPr txBox="1">
            <a:spLocks noGrp="1"/>
          </p:cNvSpPr>
          <p:nvPr>
            <p:ph type="sldNum" idx="12"/>
          </p:nvPr>
        </p:nvSpPr>
        <p:spPr>
          <a:xfrm>
            <a:off x="8799054" y="90000"/>
            <a:ext cx="2520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>
                <a:solidFill>
                  <a:srgbClr val="A78442"/>
                </a:solidFill>
              </a:rPr>
              <a:t>7</a:t>
            </a:fld>
            <a:endParaRPr>
              <a:solidFill>
                <a:srgbClr val="A7844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p20" title="360_F_666581036_SfrNrycwJbl4OhDe8zofl3thSGhnGEKq.jpg"/>
          <p:cNvPicPr preferRelativeResize="0"/>
          <p:nvPr/>
        </p:nvPicPr>
        <p:blipFill rotWithShape="1">
          <a:blip r:embed="rId3">
            <a:alphaModFix amt="8000"/>
          </a:blip>
          <a:srcRect l="224" t="15257" r="22303" b="15264"/>
          <a:stretch/>
        </p:blipFill>
        <p:spPr>
          <a:xfrm>
            <a:off x="0" y="573600"/>
            <a:ext cx="8964725" cy="4569900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0"/>
          <p:cNvSpPr txBox="1"/>
          <p:nvPr/>
        </p:nvSpPr>
        <p:spPr>
          <a:xfrm>
            <a:off x="0" y="0"/>
            <a:ext cx="9144000" cy="573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DASHBOARD</a:t>
            </a:r>
            <a:endParaRPr sz="1800" b="1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>
                <a:solidFill>
                  <a:srgbClr val="C0C0C0"/>
                </a:solidFill>
                <a:latin typeface="Inter"/>
                <a:ea typeface="Inter"/>
                <a:cs typeface="Inter"/>
                <a:sym typeface="Inter"/>
              </a:rPr>
              <a:t>ANALYSE MULTIDIMENSIONNELLE DES JEUX OLYMPIQUES</a:t>
            </a:r>
            <a:endParaRPr b="1">
              <a:solidFill>
                <a:srgbClr val="C0C0C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90" name="Google Shape;190;p20"/>
          <p:cNvSpPr/>
          <p:nvPr/>
        </p:nvSpPr>
        <p:spPr>
          <a:xfrm>
            <a:off x="830850" y="753925"/>
            <a:ext cx="7482300" cy="4020900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2" name="Google Shape;192;p20" title="2021_anneaux_olympiques_png_transparent_20210724_1834024954.png"/>
          <p:cNvPicPr preferRelativeResize="0"/>
          <p:nvPr/>
        </p:nvPicPr>
        <p:blipFill rotWithShape="1">
          <a:blip r:embed="rId4">
            <a:alphaModFix/>
          </a:blip>
          <a:srcRect l="8120" t="21826" r="7986" b="22179"/>
          <a:stretch/>
        </p:blipFill>
        <p:spPr>
          <a:xfrm>
            <a:off x="8368108" y="4732428"/>
            <a:ext cx="763333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3025" y="4732424"/>
            <a:ext cx="538144" cy="360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4" name="Google Shape;194;p20"/>
          <p:cNvCxnSpPr/>
          <p:nvPr/>
        </p:nvCxnSpPr>
        <p:spPr>
          <a:xfrm flipH="1">
            <a:off x="1747775" y="1647700"/>
            <a:ext cx="2700" cy="2232000"/>
          </a:xfrm>
          <a:prstGeom prst="straightConnector1">
            <a:avLst/>
          </a:prstGeom>
          <a:noFill/>
          <a:ln w="9525" cap="flat" cmpd="sng">
            <a:solidFill>
              <a:srgbClr val="A7844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5" name="Google Shape;205;p20"/>
          <p:cNvSpPr txBox="1">
            <a:spLocks noGrp="1"/>
          </p:cNvSpPr>
          <p:nvPr>
            <p:ph type="sldNum" idx="12"/>
          </p:nvPr>
        </p:nvSpPr>
        <p:spPr>
          <a:xfrm>
            <a:off x="8799054" y="90000"/>
            <a:ext cx="2520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>
                <a:solidFill>
                  <a:srgbClr val="A78442"/>
                </a:solidFill>
              </a:rPr>
              <a:t>8</a:t>
            </a:fld>
            <a:endParaRPr>
              <a:solidFill>
                <a:srgbClr val="A78442"/>
              </a:solidFill>
            </a:endParaRPr>
          </a:p>
        </p:txBody>
      </p: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268957CA-6318-2E46-A82C-8EEE283BE467}"/>
              </a:ext>
            </a:extLst>
          </p:cNvPr>
          <p:cNvGrpSpPr/>
          <p:nvPr/>
        </p:nvGrpSpPr>
        <p:grpSpPr>
          <a:xfrm>
            <a:off x="1709518" y="1542700"/>
            <a:ext cx="4464900" cy="276999"/>
            <a:chOff x="1709518" y="1542700"/>
            <a:chExt cx="4464900" cy="276999"/>
          </a:xfrm>
        </p:grpSpPr>
        <p:sp>
          <p:nvSpPr>
            <p:cNvPr id="201" name="Google Shape;201;p20"/>
            <p:cNvSpPr/>
            <p:nvPr/>
          </p:nvSpPr>
          <p:spPr>
            <a:xfrm>
              <a:off x="1709518" y="1629093"/>
              <a:ext cx="79200" cy="79200"/>
            </a:xfrm>
            <a:prstGeom prst="ellipse">
              <a:avLst/>
            </a:prstGeom>
            <a:solidFill>
              <a:srgbClr val="A78442"/>
            </a:solidFill>
            <a:ln w="9525" cap="flat" cmpd="sng">
              <a:solidFill>
                <a:srgbClr val="A784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96" name="Google Shape;196;p20" title="dashboard.png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896188" y="1542700"/>
              <a:ext cx="252000" cy="252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" name="ZoneTexte 1">
              <a:extLst>
                <a:ext uri="{FF2B5EF4-FFF2-40B4-BE49-F238E27FC236}">
                  <a16:creationId xmlns:a16="http://schemas.microsoft.com/office/drawing/2014/main" id="{3A31FD77-BE86-CB12-17B7-06E07A045519}"/>
                </a:ext>
              </a:extLst>
            </p:cNvPr>
            <p:cNvSpPr txBox="1"/>
            <p:nvPr/>
          </p:nvSpPr>
          <p:spPr>
            <a:xfrm>
              <a:off x="2226195" y="1542700"/>
              <a:ext cx="394822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b="1" dirty="0">
                  <a:solidFill>
                    <a:schemeClr val="dk2"/>
                  </a:solidFill>
                  <a:latin typeface="Lexend"/>
                  <a:ea typeface="Lexend"/>
                  <a:cs typeface="Lexend"/>
                  <a:sym typeface="Lexend"/>
                </a:rPr>
                <a:t>Synthèse et chiffres clés</a:t>
              </a:r>
              <a:r>
                <a:rPr lang="fr-FR" sz="1200" dirty="0">
                  <a:solidFill>
                    <a:schemeClr val="dk2"/>
                  </a:solidFill>
                  <a:latin typeface="Lexend"/>
                  <a:ea typeface="Lexend"/>
                  <a:cs typeface="Lexend"/>
                  <a:sym typeface="Lexend"/>
                </a:rPr>
                <a:t> de 126 ans d’Olympisme</a:t>
              </a:r>
            </a:p>
          </p:txBody>
        </p:sp>
      </p:grp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63826776-9529-9F87-06EF-432AD83E89AD}"/>
              </a:ext>
            </a:extLst>
          </p:cNvPr>
          <p:cNvGrpSpPr/>
          <p:nvPr/>
        </p:nvGrpSpPr>
        <p:grpSpPr>
          <a:xfrm>
            <a:off x="1709518" y="2090739"/>
            <a:ext cx="5209862" cy="278068"/>
            <a:chOff x="1709518" y="2090739"/>
            <a:chExt cx="5209862" cy="278068"/>
          </a:xfrm>
        </p:grpSpPr>
        <p:sp>
          <p:nvSpPr>
            <p:cNvPr id="204" name="Google Shape;204;p20"/>
            <p:cNvSpPr/>
            <p:nvPr/>
          </p:nvSpPr>
          <p:spPr>
            <a:xfrm>
              <a:off x="1709518" y="2177143"/>
              <a:ext cx="79200" cy="79200"/>
            </a:xfrm>
            <a:prstGeom prst="ellipse">
              <a:avLst/>
            </a:prstGeom>
            <a:solidFill>
              <a:srgbClr val="A78442"/>
            </a:solidFill>
            <a:ln w="9525" cap="flat" cmpd="sng">
              <a:solidFill>
                <a:srgbClr val="A784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97" name="Google Shape;197;p20" title="abs.png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1896188" y="2090739"/>
              <a:ext cx="252000" cy="252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" name="ZoneTexte 2">
              <a:extLst>
                <a:ext uri="{FF2B5EF4-FFF2-40B4-BE49-F238E27FC236}">
                  <a16:creationId xmlns:a16="http://schemas.microsoft.com/office/drawing/2014/main" id="{E6B81BEE-F1CC-CC17-8315-B94E13477789}"/>
                </a:ext>
              </a:extLst>
            </p:cNvPr>
            <p:cNvSpPr txBox="1"/>
            <p:nvPr/>
          </p:nvSpPr>
          <p:spPr>
            <a:xfrm>
              <a:off x="2241024" y="2091808"/>
              <a:ext cx="467835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b="1" dirty="0">
                  <a:solidFill>
                    <a:schemeClr val="dk2"/>
                  </a:solidFill>
                  <a:latin typeface="Lexend"/>
                  <a:ea typeface="Lexend"/>
                  <a:cs typeface="Lexend"/>
                  <a:sym typeface="Lexend"/>
                </a:rPr>
                <a:t>Evolution des athlètes</a:t>
              </a:r>
              <a:r>
                <a:rPr lang="fr-FR" sz="1200" dirty="0">
                  <a:solidFill>
                    <a:schemeClr val="dk2"/>
                  </a:solidFill>
                  <a:latin typeface="Lexend"/>
                  <a:ea typeface="Lexend"/>
                  <a:cs typeface="Lexend"/>
                  <a:sym typeface="Lexend"/>
                </a:rPr>
                <a:t> à travers les différentes éditions</a:t>
              </a:r>
            </a:p>
          </p:txBody>
        </p:sp>
      </p:grp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8885F26A-3344-9995-46B6-1AD186116558}"/>
              </a:ext>
            </a:extLst>
          </p:cNvPr>
          <p:cNvGrpSpPr/>
          <p:nvPr/>
        </p:nvGrpSpPr>
        <p:grpSpPr>
          <a:xfrm>
            <a:off x="1709518" y="2633639"/>
            <a:ext cx="5724964" cy="276999"/>
            <a:chOff x="1709518" y="2633639"/>
            <a:chExt cx="5724964" cy="276999"/>
          </a:xfrm>
        </p:grpSpPr>
        <p:sp>
          <p:nvSpPr>
            <p:cNvPr id="203" name="Google Shape;203;p20"/>
            <p:cNvSpPr/>
            <p:nvPr/>
          </p:nvSpPr>
          <p:spPr>
            <a:xfrm>
              <a:off x="1709518" y="2714922"/>
              <a:ext cx="79200" cy="79200"/>
            </a:xfrm>
            <a:prstGeom prst="ellipse">
              <a:avLst/>
            </a:prstGeom>
            <a:solidFill>
              <a:srgbClr val="A78442"/>
            </a:solidFill>
            <a:ln w="9525" cap="flat" cmpd="sng">
              <a:solidFill>
                <a:srgbClr val="A784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98" name="Google Shape;198;p20" title="triathlon.png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1896188" y="2633639"/>
              <a:ext cx="252000" cy="252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" name="ZoneTexte 3">
              <a:extLst>
                <a:ext uri="{FF2B5EF4-FFF2-40B4-BE49-F238E27FC236}">
                  <a16:creationId xmlns:a16="http://schemas.microsoft.com/office/drawing/2014/main" id="{0BC606E5-2AA2-279A-E585-14671B0C76D9}"/>
                </a:ext>
              </a:extLst>
            </p:cNvPr>
            <p:cNvSpPr txBox="1"/>
            <p:nvPr/>
          </p:nvSpPr>
          <p:spPr>
            <a:xfrm>
              <a:off x="2241024" y="2633639"/>
              <a:ext cx="519345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b="1" dirty="0">
                  <a:solidFill>
                    <a:schemeClr val="dk2"/>
                  </a:solidFill>
                  <a:latin typeface="Lexend"/>
                  <a:ea typeface="Lexend"/>
                  <a:cs typeface="Lexend"/>
                  <a:sym typeface="Lexend"/>
                </a:rPr>
                <a:t>Multiplication des disciplines</a:t>
              </a:r>
              <a:r>
                <a:rPr lang="fr-FR" sz="1200" dirty="0">
                  <a:solidFill>
                    <a:schemeClr val="dk2"/>
                  </a:solidFill>
                  <a:latin typeface="Lexend"/>
                  <a:ea typeface="Lexend"/>
                  <a:cs typeface="Lexend"/>
                  <a:sym typeface="Lexend"/>
                </a:rPr>
                <a:t> pour une spécialisation sportive</a:t>
              </a:r>
            </a:p>
          </p:txBody>
        </p:sp>
      </p:grp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28B34E02-72F0-9DB8-75DE-8DBC4AE61D29}"/>
              </a:ext>
            </a:extLst>
          </p:cNvPr>
          <p:cNvGrpSpPr/>
          <p:nvPr/>
        </p:nvGrpSpPr>
        <p:grpSpPr>
          <a:xfrm>
            <a:off x="1709518" y="3175470"/>
            <a:ext cx="6600931" cy="276999"/>
            <a:chOff x="1709518" y="3175470"/>
            <a:chExt cx="6600931" cy="276999"/>
          </a:xfrm>
        </p:grpSpPr>
        <p:sp>
          <p:nvSpPr>
            <p:cNvPr id="202" name="Google Shape;202;p20"/>
            <p:cNvSpPr/>
            <p:nvPr/>
          </p:nvSpPr>
          <p:spPr>
            <a:xfrm>
              <a:off x="1709518" y="3262943"/>
              <a:ext cx="79200" cy="79200"/>
            </a:xfrm>
            <a:prstGeom prst="ellipse">
              <a:avLst/>
            </a:prstGeom>
            <a:solidFill>
              <a:srgbClr val="A78442"/>
            </a:solidFill>
            <a:ln w="9525" cap="flat" cmpd="sng">
              <a:solidFill>
                <a:srgbClr val="A784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99" name="Google Shape;199;p20" title="world-map (2).png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1896188" y="3176539"/>
              <a:ext cx="252000" cy="252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" name="ZoneTexte 4">
              <a:extLst>
                <a:ext uri="{FF2B5EF4-FFF2-40B4-BE49-F238E27FC236}">
                  <a16:creationId xmlns:a16="http://schemas.microsoft.com/office/drawing/2014/main" id="{838C90D4-F800-DA73-31E3-D216BC46AD57}"/>
                </a:ext>
              </a:extLst>
            </p:cNvPr>
            <p:cNvSpPr txBox="1"/>
            <p:nvPr/>
          </p:nvSpPr>
          <p:spPr>
            <a:xfrm>
              <a:off x="2226195" y="3175470"/>
              <a:ext cx="608425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b="1" dirty="0">
                  <a:solidFill>
                    <a:schemeClr val="dk2"/>
                  </a:solidFill>
                  <a:latin typeface="Lexend"/>
                  <a:ea typeface="Lexend"/>
                  <a:cs typeface="Lexend"/>
                  <a:sym typeface="Lexend"/>
                </a:rPr>
                <a:t>Un palmarès très inégalitaire</a:t>
              </a:r>
              <a:r>
                <a:rPr lang="fr-FR" sz="1200" dirty="0">
                  <a:solidFill>
                    <a:schemeClr val="dk2"/>
                  </a:solidFill>
                  <a:latin typeface="Lexend"/>
                  <a:ea typeface="Lexend"/>
                  <a:cs typeface="Lexend"/>
                  <a:sym typeface="Lexend"/>
                </a:rPr>
                <a:t> entre le nord et le sud, avec un focus par pays</a:t>
              </a:r>
            </a:p>
          </p:txBody>
        </p:sp>
      </p:grp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58B712B8-2AFC-C633-3790-27172EA99781}"/>
              </a:ext>
            </a:extLst>
          </p:cNvPr>
          <p:cNvGrpSpPr/>
          <p:nvPr/>
        </p:nvGrpSpPr>
        <p:grpSpPr>
          <a:xfrm>
            <a:off x="1709518" y="3745130"/>
            <a:ext cx="6911041" cy="280939"/>
            <a:chOff x="1709518" y="3745130"/>
            <a:chExt cx="6911041" cy="280939"/>
          </a:xfrm>
        </p:grpSpPr>
        <p:sp>
          <p:nvSpPr>
            <p:cNvPr id="195" name="Google Shape;195;p20"/>
            <p:cNvSpPr/>
            <p:nvPr/>
          </p:nvSpPr>
          <p:spPr>
            <a:xfrm>
              <a:off x="1709518" y="3831518"/>
              <a:ext cx="79200" cy="79200"/>
            </a:xfrm>
            <a:prstGeom prst="ellipse">
              <a:avLst/>
            </a:prstGeom>
            <a:solidFill>
              <a:srgbClr val="A78442"/>
            </a:solidFill>
            <a:ln w="9525" cap="flat" cmpd="sng">
              <a:solidFill>
                <a:srgbClr val="A7844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00" name="Google Shape;200;p20" title="steroid (4).png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1896188" y="3745130"/>
              <a:ext cx="252000" cy="252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" name="ZoneTexte 5">
              <a:extLst>
                <a:ext uri="{FF2B5EF4-FFF2-40B4-BE49-F238E27FC236}">
                  <a16:creationId xmlns:a16="http://schemas.microsoft.com/office/drawing/2014/main" id="{4CC2DA35-8739-8FB3-DF9C-73C1B9E7732A}"/>
                </a:ext>
              </a:extLst>
            </p:cNvPr>
            <p:cNvSpPr txBox="1"/>
            <p:nvPr/>
          </p:nvSpPr>
          <p:spPr>
            <a:xfrm>
              <a:off x="2241024" y="3749070"/>
              <a:ext cx="637953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b="1" dirty="0">
                  <a:solidFill>
                    <a:schemeClr val="dk2"/>
                  </a:solidFill>
                  <a:latin typeface="Lexend"/>
                  <a:ea typeface="Lexend"/>
                  <a:cs typeface="Lexend"/>
                  <a:sym typeface="Lexend"/>
                </a:rPr>
                <a:t>Dopage &amp; tricherie</a:t>
              </a:r>
              <a:r>
                <a:rPr lang="fr-FR" sz="1200" dirty="0">
                  <a:solidFill>
                    <a:schemeClr val="dk2"/>
                  </a:solidFill>
                  <a:latin typeface="Lexend"/>
                  <a:ea typeface="Lexend"/>
                  <a:cs typeface="Lexend"/>
                  <a:sym typeface="Lexend"/>
                </a:rPr>
                <a:t> : Prise de conscience de l’impact géopolitique sur le sport ? 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p21" title="360_F_666581036_SfrNrycwJbl4OhDe8zofl3thSGhnGEKq.jpg"/>
          <p:cNvPicPr preferRelativeResize="0"/>
          <p:nvPr/>
        </p:nvPicPr>
        <p:blipFill rotWithShape="1">
          <a:blip r:embed="rId3">
            <a:alphaModFix amt="8000"/>
          </a:blip>
          <a:srcRect l="224" t="15257" r="22303" b="15264"/>
          <a:stretch/>
        </p:blipFill>
        <p:spPr>
          <a:xfrm>
            <a:off x="0" y="573600"/>
            <a:ext cx="8964725" cy="456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1" title="2021_anneaux_olympiques_png_transparent_20210724_1834024954.png"/>
          <p:cNvPicPr preferRelativeResize="0"/>
          <p:nvPr/>
        </p:nvPicPr>
        <p:blipFill rotWithShape="1">
          <a:blip r:embed="rId4">
            <a:alphaModFix/>
          </a:blip>
          <a:srcRect l="8120" t="21826" r="7986" b="22179"/>
          <a:stretch/>
        </p:blipFill>
        <p:spPr>
          <a:xfrm>
            <a:off x="8368108" y="4732428"/>
            <a:ext cx="763333" cy="3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1"/>
          <p:cNvSpPr txBox="1"/>
          <p:nvPr/>
        </p:nvSpPr>
        <p:spPr>
          <a:xfrm>
            <a:off x="0" y="0"/>
            <a:ext cx="9144000" cy="573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 b="1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VUE D’ENSEMBLE</a:t>
            </a:r>
            <a:endParaRPr sz="1800" b="1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>
                <a:solidFill>
                  <a:srgbClr val="C0C0C0"/>
                </a:solidFill>
                <a:latin typeface="Inter"/>
                <a:ea typeface="Inter"/>
                <a:cs typeface="Inter"/>
                <a:sym typeface="Inter"/>
              </a:rPr>
              <a:t>SYNTHÈSE ET CHIFFRES CLÉS DE 126 ANS D’OLYMPISME</a:t>
            </a:r>
            <a:endParaRPr b="1">
              <a:solidFill>
                <a:srgbClr val="C0C0C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213" name="Google Shape;213;p21"/>
          <p:cNvPicPr preferRelativeResize="0"/>
          <p:nvPr/>
        </p:nvPicPr>
        <p:blipFill rotWithShape="1">
          <a:blip r:embed="rId5">
            <a:alphaModFix/>
          </a:blip>
          <a:srcRect l="590" t="13978" r="974" b="1095"/>
          <a:stretch/>
        </p:blipFill>
        <p:spPr>
          <a:xfrm>
            <a:off x="870600" y="805100"/>
            <a:ext cx="7380000" cy="3888000"/>
          </a:xfrm>
          <a:prstGeom prst="roundRect">
            <a:avLst>
              <a:gd name="adj" fmla="val 5582"/>
            </a:avLst>
          </a:prstGeom>
          <a:noFill/>
          <a:ln>
            <a:noFill/>
          </a:ln>
        </p:spPr>
      </p:pic>
      <p:pic>
        <p:nvPicPr>
          <p:cNvPr id="214" name="Google Shape;214;p2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13025" y="4732424"/>
            <a:ext cx="538144" cy="3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21"/>
          <p:cNvSpPr txBox="1">
            <a:spLocks noGrp="1"/>
          </p:cNvSpPr>
          <p:nvPr>
            <p:ph type="sldNum" idx="12"/>
          </p:nvPr>
        </p:nvSpPr>
        <p:spPr>
          <a:xfrm>
            <a:off x="8799054" y="90000"/>
            <a:ext cx="2520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>
                <a:solidFill>
                  <a:srgbClr val="A78442"/>
                </a:solidFill>
              </a:rPr>
              <a:t>9</a:t>
            </a:fld>
            <a:endParaRPr>
              <a:solidFill>
                <a:srgbClr val="A7844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196</TotalTime>
  <Words>613</Words>
  <Application>Microsoft Office PowerPoint</Application>
  <PresentationFormat>Affichage à l'écran (16:9)</PresentationFormat>
  <Paragraphs>153</Paragraphs>
  <Slides>16</Slides>
  <Notes>16</Notes>
  <HiddenSlides>0</HiddenSlides>
  <MMClips>2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16</vt:i4>
      </vt:variant>
    </vt:vector>
  </HeadingPairs>
  <TitlesOfParts>
    <vt:vector size="22" baseType="lpstr">
      <vt:lpstr>Inter</vt:lpstr>
      <vt:lpstr>Arial</vt:lpstr>
      <vt:lpstr>Inter SemiBold</vt:lpstr>
      <vt:lpstr>Lexend</vt:lpstr>
      <vt:lpstr>Courier New</vt:lpstr>
      <vt:lpstr>Simple Light</vt:lpstr>
      <vt:lpstr>Your Tech Bootcamp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Maxime Breuillard</cp:lastModifiedBy>
  <cp:revision>4</cp:revision>
  <dcterms:modified xsi:type="dcterms:W3CDTF">2026-01-10T15:53:25Z</dcterms:modified>
</cp:coreProperties>
</file>